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1"/>
  </p:notesMasterIdLst>
  <p:handoutMasterIdLst>
    <p:handoutMasterId r:id="rId22"/>
  </p:handoutMasterIdLst>
  <p:sldIdLst>
    <p:sldId id="257" r:id="rId2"/>
    <p:sldId id="344" r:id="rId3"/>
    <p:sldId id="345" r:id="rId4"/>
    <p:sldId id="348" r:id="rId5"/>
    <p:sldId id="358" r:id="rId6"/>
    <p:sldId id="349" r:id="rId7"/>
    <p:sldId id="350" r:id="rId8"/>
    <p:sldId id="352" r:id="rId9"/>
    <p:sldId id="354" r:id="rId10"/>
    <p:sldId id="363" r:id="rId11"/>
    <p:sldId id="355" r:id="rId12"/>
    <p:sldId id="357" r:id="rId13"/>
    <p:sldId id="359" r:id="rId14"/>
    <p:sldId id="361" r:id="rId15"/>
    <p:sldId id="356" r:id="rId16"/>
    <p:sldId id="362" r:id="rId17"/>
    <p:sldId id="353" r:id="rId18"/>
    <p:sldId id="351" r:id="rId19"/>
    <p:sldId id="360" r:id="rId20"/>
  </p:sldIdLst>
  <p:sldSz cx="9144000" cy="6858000" type="screen4x3"/>
  <p:notesSz cx="6797675" cy="9928225"/>
  <p:defaultTextStyle>
    <a:defPPr>
      <a:defRPr lang="es-ES"/>
    </a:defPPr>
    <a:lvl1pPr algn="l" rtl="0" fontAlgn="base">
      <a:spcBef>
        <a:spcPct val="0"/>
      </a:spcBef>
      <a:spcAft>
        <a:spcPct val="0"/>
      </a:spcAft>
      <a:defRPr sz="2800" b="1" kern="1200">
        <a:solidFill>
          <a:srgbClr val="01ABA3"/>
        </a:solidFill>
        <a:latin typeface="Arial" pitchFamily="34" charset="0"/>
        <a:ea typeface="+mn-ea"/>
        <a:cs typeface="+mn-cs"/>
      </a:defRPr>
    </a:lvl1pPr>
    <a:lvl2pPr marL="457200" algn="l" rtl="0" fontAlgn="base">
      <a:spcBef>
        <a:spcPct val="0"/>
      </a:spcBef>
      <a:spcAft>
        <a:spcPct val="0"/>
      </a:spcAft>
      <a:defRPr sz="2800" b="1" kern="1200">
        <a:solidFill>
          <a:srgbClr val="01ABA3"/>
        </a:solidFill>
        <a:latin typeface="Arial" pitchFamily="34" charset="0"/>
        <a:ea typeface="+mn-ea"/>
        <a:cs typeface="+mn-cs"/>
      </a:defRPr>
    </a:lvl2pPr>
    <a:lvl3pPr marL="914400" algn="l" rtl="0" fontAlgn="base">
      <a:spcBef>
        <a:spcPct val="0"/>
      </a:spcBef>
      <a:spcAft>
        <a:spcPct val="0"/>
      </a:spcAft>
      <a:defRPr sz="2800" b="1" kern="1200">
        <a:solidFill>
          <a:srgbClr val="01ABA3"/>
        </a:solidFill>
        <a:latin typeface="Arial" pitchFamily="34" charset="0"/>
        <a:ea typeface="+mn-ea"/>
        <a:cs typeface="+mn-cs"/>
      </a:defRPr>
    </a:lvl3pPr>
    <a:lvl4pPr marL="1371600" algn="l" rtl="0" fontAlgn="base">
      <a:spcBef>
        <a:spcPct val="0"/>
      </a:spcBef>
      <a:spcAft>
        <a:spcPct val="0"/>
      </a:spcAft>
      <a:defRPr sz="2800" b="1" kern="1200">
        <a:solidFill>
          <a:srgbClr val="01ABA3"/>
        </a:solidFill>
        <a:latin typeface="Arial" pitchFamily="34" charset="0"/>
        <a:ea typeface="+mn-ea"/>
        <a:cs typeface="+mn-cs"/>
      </a:defRPr>
    </a:lvl4pPr>
    <a:lvl5pPr marL="1828800" algn="l" rtl="0" fontAlgn="base">
      <a:spcBef>
        <a:spcPct val="0"/>
      </a:spcBef>
      <a:spcAft>
        <a:spcPct val="0"/>
      </a:spcAft>
      <a:defRPr sz="2800" b="1" kern="1200">
        <a:solidFill>
          <a:srgbClr val="01ABA3"/>
        </a:solidFill>
        <a:latin typeface="Arial" pitchFamily="34" charset="0"/>
        <a:ea typeface="+mn-ea"/>
        <a:cs typeface="+mn-cs"/>
      </a:defRPr>
    </a:lvl5pPr>
    <a:lvl6pPr marL="2286000" algn="l" defTabSz="914400" rtl="0" eaLnBrk="1" latinLnBrk="0" hangingPunct="1">
      <a:defRPr sz="2800" b="1" kern="1200">
        <a:solidFill>
          <a:srgbClr val="01ABA3"/>
        </a:solidFill>
        <a:latin typeface="Arial" pitchFamily="34" charset="0"/>
        <a:ea typeface="+mn-ea"/>
        <a:cs typeface="+mn-cs"/>
      </a:defRPr>
    </a:lvl6pPr>
    <a:lvl7pPr marL="2743200" algn="l" defTabSz="914400" rtl="0" eaLnBrk="1" latinLnBrk="0" hangingPunct="1">
      <a:defRPr sz="2800" b="1" kern="1200">
        <a:solidFill>
          <a:srgbClr val="01ABA3"/>
        </a:solidFill>
        <a:latin typeface="Arial" pitchFamily="34" charset="0"/>
        <a:ea typeface="+mn-ea"/>
        <a:cs typeface="+mn-cs"/>
      </a:defRPr>
    </a:lvl7pPr>
    <a:lvl8pPr marL="3200400" algn="l" defTabSz="914400" rtl="0" eaLnBrk="1" latinLnBrk="0" hangingPunct="1">
      <a:defRPr sz="2800" b="1" kern="1200">
        <a:solidFill>
          <a:srgbClr val="01ABA3"/>
        </a:solidFill>
        <a:latin typeface="Arial" pitchFamily="34" charset="0"/>
        <a:ea typeface="+mn-ea"/>
        <a:cs typeface="+mn-cs"/>
      </a:defRPr>
    </a:lvl8pPr>
    <a:lvl9pPr marL="3657600" algn="l" defTabSz="914400" rtl="0" eaLnBrk="1" latinLnBrk="0" hangingPunct="1">
      <a:defRPr sz="2800" b="1" kern="1200">
        <a:solidFill>
          <a:srgbClr val="01ABA3"/>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A94"/>
    <a:srgbClr val="0D88A5"/>
    <a:srgbClr val="096DB1"/>
    <a:srgbClr val="CC0000"/>
    <a:srgbClr val="4FAED9"/>
    <a:srgbClr val="000000"/>
    <a:srgbClr val="339933"/>
    <a:srgbClr val="99000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584" autoAdjust="0"/>
  </p:normalViewPr>
  <p:slideViewPr>
    <p:cSldViewPr>
      <p:cViewPr>
        <p:scale>
          <a:sx n="70" d="100"/>
          <a:sy n="70" d="100"/>
        </p:scale>
        <p:origin x="-114" y="216"/>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26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defTabSz="920750">
              <a:defRPr sz="1200">
                <a:effectLst>
                  <a:outerShdw blurRad="38100" dist="38100" dir="2700000" algn="tl">
                    <a:srgbClr val="C0C0C0"/>
                  </a:outerShdw>
                </a:effectLst>
                <a:latin typeface="Arial" charset="0"/>
              </a:defRPr>
            </a:lvl1pPr>
          </a:lstStyle>
          <a:p>
            <a:pPr>
              <a:defRPr/>
            </a:pPr>
            <a:endParaRPr lang="es-ES"/>
          </a:p>
        </p:txBody>
      </p:sp>
      <p:sp>
        <p:nvSpPr>
          <p:cNvPr id="860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a:effectLst>
                  <a:outerShdw blurRad="38100" dist="38100" dir="2700000" algn="tl">
                    <a:srgbClr val="C0C0C0"/>
                  </a:outerShdw>
                </a:effectLst>
                <a:latin typeface="Arial" charset="0"/>
              </a:defRPr>
            </a:lvl1pPr>
          </a:lstStyle>
          <a:p>
            <a:pPr>
              <a:defRPr/>
            </a:pPr>
            <a:endParaRPr lang="es-ES"/>
          </a:p>
        </p:txBody>
      </p:sp>
      <p:sp>
        <p:nvSpPr>
          <p:cNvPr id="860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defTabSz="920750">
              <a:defRPr sz="1200">
                <a:effectLst>
                  <a:outerShdw blurRad="38100" dist="38100" dir="2700000" algn="tl">
                    <a:srgbClr val="C0C0C0"/>
                  </a:outerShdw>
                </a:effectLst>
                <a:latin typeface="Arial" charset="0"/>
              </a:defRPr>
            </a:lvl1pPr>
          </a:lstStyle>
          <a:p>
            <a:pPr>
              <a:defRPr/>
            </a:pPr>
            <a:endParaRPr lang="es-ES"/>
          </a:p>
        </p:txBody>
      </p:sp>
      <p:sp>
        <p:nvSpPr>
          <p:cNvPr id="860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a:effectLst>
                  <a:outerShdw blurRad="38100" dist="38100" dir="2700000" algn="tl">
                    <a:srgbClr val="C0C0C0"/>
                  </a:outerShdw>
                </a:effectLst>
                <a:latin typeface="Arial" charset="0"/>
              </a:defRPr>
            </a:lvl1pPr>
          </a:lstStyle>
          <a:p>
            <a:pPr>
              <a:defRPr/>
            </a:pPr>
            <a:fld id="{4AE6C9ED-838A-479B-BAE9-28D9448E010D}" type="slidenum">
              <a:rPr lang="es-ES"/>
              <a:pPr>
                <a:defRPr/>
              </a:pPr>
              <a:t>‹Nº›</a:t>
            </a:fld>
            <a:endParaRPr lang="es-ES"/>
          </a:p>
        </p:txBody>
      </p:sp>
    </p:spTree>
    <p:extLst>
      <p:ext uri="{BB962C8B-B14F-4D97-AF65-F5344CB8AC3E}">
        <p14:creationId xmlns:p14="http://schemas.microsoft.com/office/powerpoint/2010/main" val="117648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defTabSz="920750">
              <a:defRPr sz="1200" b="0">
                <a:solidFill>
                  <a:schemeClr val="tx1"/>
                </a:solidFill>
                <a:effectLst/>
                <a:latin typeface="Times New Roman" pitchFamily="18" charset="0"/>
              </a:defRPr>
            </a:lvl1pPr>
          </a:lstStyle>
          <a:p>
            <a:pPr>
              <a:defRPr/>
            </a:pPr>
            <a:endParaRPr lang="ca-ES"/>
          </a:p>
        </p:txBody>
      </p:sp>
      <p:sp>
        <p:nvSpPr>
          <p:cNvPr id="133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b="0">
                <a:solidFill>
                  <a:schemeClr val="tx1"/>
                </a:solidFill>
                <a:effectLst/>
                <a:latin typeface="Times New Roman" pitchFamily="18" charset="0"/>
              </a:defRPr>
            </a:lvl1pPr>
          </a:lstStyle>
          <a:p>
            <a:pPr>
              <a:defRPr/>
            </a:pPr>
            <a:endParaRPr lang="ca-ES"/>
          </a:p>
        </p:txBody>
      </p:sp>
      <p:sp>
        <p:nvSpPr>
          <p:cNvPr id="317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1331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defTabSz="920750">
              <a:defRPr sz="1200" b="0">
                <a:solidFill>
                  <a:schemeClr val="tx1"/>
                </a:solidFill>
                <a:effectLst/>
                <a:latin typeface="Times New Roman" pitchFamily="18" charset="0"/>
              </a:defRPr>
            </a:lvl1pPr>
          </a:lstStyle>
          <a:p>
            <a:pPr>
              <a:defRPr/>
            </a:pPr>
            <a:endParaRPr lang="ca-ES"/>
          </a:p>
        </p:txBody>
      </p:sp>
      <p:sp>
        <p:nvSpPr>
          <p:cNvPr id="1331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b="0">
                <a:solidFill>
                  <a:schemeClr val="tx1"/>
                </a:solidFill>
                <a:effectLst/>
                <a:latin typeface="Times New Roman" pitchFamily="18" charset="0"/>
              </a:defRPr>
            </a:lvl1pPr>
          </a:lstStyle>
          <a:p>
            <a:pPr>
              <a:defRPr/>
            </a:pPr>
            <a:fld id="{4CED3248-C18D-4BA3-A32F-08E1E45FD7CE}" type="slidenum">
              <a:rPr lang="ca-ES"/>
              <a:pPr>
                <a:defRPr/>
              </a:pPr>
              <a:t>‹Nº›</a:t>
            </a:fld>
            <a:endParaRPr lang="ca-ES"/>
          </a:p>
        </p:txBody>
      </p:sp>
    </p:spTree>
    <p:extLst>
      <p:ext uri="{BB962C8B-B14F-4D97-AF65-F5344CB8AC3E}">
        <p14:creationId xmlns:p14="http://schemas.microsoft.com/office/powerpoint/2010/main" val="3657302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pPr>
              <a:defRPr/>
            </a:pPr>
            <a:fld id="{4CED3248-C18D-4BA3-A32F-08E1E45FD7CE}" type="slidenum">
              <a:rPr lang="ca-ES" smtClean="0"/>
              <a:pPr>
                <a:defRPr/>
              </a:pPr>
              <a:t>1</a:t>
            </a:fld>
            <a:endParaRPr lang="ca-ES"/>
          </a:p>
        </p:txBody>
      </p:sp>
    </p:spTree>
    <p:extLst>
      <p:ext uri="{BB962C8B-B14F-4D97-AF65-F5344CB8AC3E}">
        <p14:creationId xmlns:p14="http://schemas.microsoft.com/office/powerpoint/2010/main" val="193630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a:p>
        </p:txBody>
      </p:sp>
      <p:sp>
        <p:nvSpPr>
          <p:cNvPr id="4" name="3 Marcador de número de diapositiva"/>
          <p:cNvSpPr>
            <a:spLocks noGrp="1"/>
          </p:cNvSpPr>
          <p:nvPr>
            <p:ph type="sldNum" sz="quarter" idx="10"/>
          </p:nvPr>
        </p:nvSpPr>
        <p:spPr/>
        <p:txBody>
          <a:bodyPr/>
          <a:lstStyle/>
          <a:p>
            <a:pPr>
              <a:defRPr/>
            </a:pPr>
            <a:fld id="{4CED3248-C18D-4BA3-A32F-08E1E45FD7CE}" type="slidenum">
              <a:rPr lang="ca-ES" smtClean="0"/>
              <a:pPr>
                <a:defRPr/>
              </a:pPr>
              <a:t>4</a:t>
            </a:fld>
            <a:endParaRPr lang="ca-ES"/>
          </a:p>
        </p:txBody>
      </p:sp>
    </p:spTree>
    <p:extLst>
      <p:ext uri="{BB962C8B-B14F-4D97-AF65-F5344CB8AC3E}">
        <p14:creationId xmlns:p14="http://schemas.microsoft.com/office/powerpoint/2010/main" val="40574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pPr>
              <a:defRPr/>
            </a:pPr>
            <a:fld id="{4CED3248-C18D-4BA3-A32F-08E1E45FD7CE}" type="slidenum">
              <a:rPr lang="ca-ES" smtClean="0"/>
              <a:pPr>
                <a:defRPr/>
              </a:pPr>
              <a:t>9</a:t>
            </a:fld>
            <a:endParaRPr lang="ca-ES"/>
          </a:p>
        </p:txBody>
      </p:sp>
    </p:spTree>
    <p:extLst>
      <p:ext uri="{BB962C8B-B14F-4D97-AF65-F5344CB8AC3E}">
        <p14:creationId xmlns:p14="http://schemas.microsoft.com/office/powerpoint/2010/main" val="216389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3" name="Text Box 17"/>
          <p:cNvSpPr txBox="1">
            <a:spLocks noChangeArrowheads="1"/>
          </p:cNvSpPr>
          <p:nvPr userDrawn="1"/>
        </p:nvSpPr>
        <p:spPr bwMode="auto">
          <a:xfrm>
            <a:off x="7559824" y="6515472"/>
            <a:ext cx="1548680" cy="307777"/>
          </a:xfrm>
          <a:prstGeom prst="rect">
            <a:avLst/>
          </a:prstGeom>
          <a:noFill/>
          <a:ln w="9525">
            <a:noFill/>
            <a:miter lim="800000"/>
            <a:headEnd/>
            <a:tailEnd/>
          </a:ln>
          <a:effectLst/>
        </p:spPr>
        <p:txBody>
          <a:bodyPr wrap="square">
            <a:spAutoFit/>
          </a:bodyPr>
          <a:lstStyle/>
          <a:p>
            <a:pPr>
              <a:defRPr/>
            </a:pPr>
            <a:r>
              <a:rPr lang="es-ES" sz="1400" b="1" baseline="0" dirty="0" err="1" smtClean="0">
                <a:solidFill>
                  <a:schemeClr val="bg1">
                    <a:lumMod val="75000"/>
                  </a:schemeClr>
                </a:solidFill>
                <a:latin typeface="Arial" charset="0"/>
              </a:rPr>
              <a:t>November</a:t>
            </a:r>
            <a:r>
              <a:rPr lang="es-ES" sz="1400" b="1" baseline="0" dirty="0" smtClean="0">
                <a:solidFill>
                  <a:schemeClr val="bg1">
                    <a:lumMod val="75000"/>
                  </a:schemeClr>
                </a:solidFill>
                <a:latin typeface="Arial" charset="0"/>
              </a:rPr>
              <a:t> 2015 </a:t>
            </a:r>
            <a:endParaRPr lang="en-US" sz="1400" b="0" dirty="0" smtClean="0">
              <a:solidFill>
                <a:schemeClr val="bg1">
                  <a:lumMod val="75000"/>
                </a:schemeClr>
              </a:solidFill>
              <a:latin typeface="Arial" charset="0"/>
            </a:endParaRPr>
          </a:p>
        </p:txBody>
      </p:sp>
      <p:pic>
        <p:nvPicPr>
          <p:cNvPr id="2053" name="Picture 5"/>
          <p:cNvPicPr>
            <a:picLocks noChangeAspect="1" noChangeArrowheads="1"/>
          </p:cNvPicPr>
          <p:nvPr userDrawn="1"/>
        </p:nvPicPr>
        <p:blipFill>
          <a:blip r:embed="rId13" cstate="print">
            <a:clrChange>
              <a:clrFrom>
                <a:srgbClr val="000000"/>
              </a:clrFrom>
              <a:clrTo>
                <a:srgbClr val="000000">
                  <a:alpha val="0"/>
                </a:srgbClr>
              </a:clrTo>
            </a:clrChange>
            <a:lum bright="30000"/>
          </a:blip>
          <a:srcRect/>
          <a:stretch>
            <a:fillRect/>
          </a:stretch>
        </p:blipFill>
        <p:spPr bwMode="auto">
          <a:xfrm>
            <a:off x="122512" y="6455533"/>
            <a:ext cx="784687" cy="427654"/>
          </a:xfrm>
          <a:prstGeom prst="rect">
            <a:avLst/>
          </a:prstGeom>
          <a:noFill/>
          <a:ln w="9525" cap="flat" cmpd="sng">
            <a:noFill/>
            <a:prstDash val="solid"/>
            <a:miter lim="800000"/>
            <a:headEnd/>
            <a:tailEnd/>
          </a:ln>
        </p:spPr>
      </p:pic>
      <p:pic>
        <p:nvPicPr>
          <p:cNvPr id="21506" name="Picture 2" descr="http://gaia.esac.esa.int/dpacsvn/DPAC/CU9/docs/Final_AO_Response/graphics/gaia_dtpog_400x400.jpg"/>
          <p:cNvPicPr>
            <a:picLocks noChangeAspect="1" noChangeArrowheads="1"/>
          </p:cNvPicPr>
          <p:nvPr userDrawn="1"/>
        </p:nvPicPr>
        <p:blipFill>
          <a:blip r:embed="rId14" cstate="print"/>
          <a:srcRect/>
          <a:stretch>
            <a:fillRect/>
          </a:stretch>
        </p:blipFill>
        <p:spPr bwMode="auto">
          <a:xfrm>
            <a:off x="1763688" y="6453336"/>
            <a:ext cx="432048" cy="432048"/>
          </a:xfrm>
          <a:prstGeom prst="rect">
            <a:avLst/>
          </a:prstGeom>
          <a:noFill/>
        </p:spPr>
      </p:pic>
      <p:pic>
        <p:nvPicPr>
          <p:cNvPr id="5" name="Picture 4" descr="http://webusers.oact.inaf.it/acl/gaia/dpac_logo.jpg"/>
          <p:cNvPicPr>
            <a:picLocks noChangeAspect="1" noChangeArrowheads="1"/>
          </p:cNvPicPr>
          <p:nvPr userDrawn="1"/>
        </p:nvPicPr>
        <p:blipFill>
          <a:blip r:embed="rId15" cstate="print"/>
          <a:srcRect/>
          <a:stretch>
            <a:fillRect/>
          </a:stretch>
        </p:blipFill>
        <p:spPr bwMode="auto">
          <a:xfrm>
            <a:off x="1009178" y="6522267"/>
            <a:ext cx="610312" cy="294187"/>
          </a:xfrm>
          <a:prstGeom prst="rect">
            <a:avLst/>
          </a:prstGeom>
          <a:noFill/>
        </p:spPr>
      </p:pic>
      <p:sp>
        <p:nvSpPr>
          <p:cNvPr id="6" name="5 CuadroTexto"/>
          <p:cNvSpPr txBox="1"/>
          <p:nvPr userDrawn="1"/>
        </p:nvSpPr>
        <p:spPr bwMode="auto">
          <a:xfrm>
            <a:off x="6372200" y="6516052"/>
            <a:ext cx="1296144" cy="369332"/>
          </a:xfrm>
          <a:prstGeom prst="rect">
            <a:avLst/>
          </a:prstGeom>
          <a:noFill/>
          <a:ln w="9525">
            <a:noFill/>
            <a:miter lim="800000"/>
            <a:headEnd/>
            <a:tailEnd/>
          </a:ln>
        </p:spPr>
        <p:txBody>
          <a:bodyPr wrap="square" rtlCol="0">
            <a:spAutoFit/>
          </a:bodyPr>
          <a:lstStyle/>
          <a:p>
            <a:pPr algn="ctr">
              <a:lnSpc>
                <a:spcPct val="90000"/>
              </a:lnSpc>
            </a:pPr>
            <a:r>
              <a:rPr lang="es-ES" sz="2000" b="0" dirty="0" smtClean="0">
                <a:solidFill>
                  <a:srgbClr val="CC0000"/>
                </a:solidFill>
                <a:latin typeface="Eras Bold ITC" pitchFamily="34" charset="0"/>
              </a:rPr>
              <a:t>GENIUS</a:t>
            </a:r>
          </a:p>
        </p:txBody>
      </p:sp>
      <p:pic>
        <p:nvPicPr>
          <p:cNvPr id="2" name="1 Imagen"/>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914315" y="6453336"/>
            <a:ext cx="529893" cy="36004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9pPr>
    </p:titleStyle>
    <p:bodyStyle>
      <a:lvl1pPr marL="381000" indent="-381000" algn="l" rtl="0" eaLnBrk="0" fontAlgn="base" hangingPunct="0">
        <a:lnSpc>
          <a:spcPct val="90000"/>
        </a:lnSpc>
        <a:spcBef>
          <a:spcPct val="20000"/>
        </a:spcBef>
        <a:spcAft>
          <a:spcPct val="0"/>
        </a:spcAft>
        <a:buFont typeface="Wingdings" pitchFamily="2" charset="2"/>
        <a:buChar char="ü"/>
        <a:defRPr sz="2400">
          <a:solidFill>
            <a:schemeClr val="tx1"/>
          </a:solidFill>
          <a:latin typeface="+mn-lt"/>
          <a:ea typeface="+mn-ea"/>
          <a:cs typeface="+mn-cs"/>
        </a:defRPr>
      </a:lvl1pPr>
      <a:lvl2pPr marL="742950" indent="-171450" algn="l" rtl="0" eaLnBrk="0" fontAlgn="base" hangingPunct="0">
        <a:lnSpc>
          <a:spcPct val="90000"/>
        </a:lnSpc>
        <a:spcBef>
          <a:spcPct val="20000"/>
        </a:spcBef>
        <a:spcAft>
          <a:spcPct val="0"/>
        </a:spcAft>
        <a:buChar char="•"/>
        <a:defRPr sz="2000">
          <a:solidFill>
            <a:schemeClr val="tx1"/>
          </a:solidFill>
          <a:latin typeface="+mn-lt"/>
        </a:defRPr>
      </a:lvl2pPr>
      <a:lvl3pPr marL="1143000" indent="-190500" algn="l" rtl="0" eaLnBrk="0" fontAlgn="base" hangingPunct="0">
        <a:lnSpc>
          <a:spcPct val="90000"/>
        </a:lnSpc>
        <a:spcBef>
          <a:spcPct val="20000"/>
        </a:spcBef>
        <a:spcAft>
          <a:spcPct val="0"/>
        </a:spcAft>
        <a:buChar char="-"/>
        <a:defRPr sz="2400">
          <a:solidFill>
            <a:schemeClr val="tx1"/>
          </a:solidFill>
          <a:latin typeface="+mn-lt"/>
        </a:defRPr>
      </a:lvl3pPr>
      <a:lvl4pPr marL="1524000" indent="-190500" algn="l" rtl="0" eaLnBrk="0" fontAlgn="base" hangingPunct="0">
        <a:lnSpc>
          <a:spcPct val="90000"/>
        </a:lnSpc>
        <a:spcBef>
          <a:spcPct val="20000"/>
        </a:spcBef>
        <a:spcAft>
          <a:spcPct val="0"/>
        </a:spcAft>
        <a:buChar char="-"/>
        <a:defRPr sz="1600">
          <a:solidFill>
            <a:schemeClr val="tx1"/>
          </a:solidFill>
          <a:latin typeface="+mn-lt"/>
        </a:defRPr>
      </a:lvl4pPr>
      <a:lvl5pPr marL="1905000" indent="-190500" algn="l" rtl="0" eaLnBrk="0" fontAlgn="base" hangingPunct="0">
        <a:lnSpc>
          <a:spcPct val="90000"/>
        </a:lnSpc>
        <a:spcBef>
          <a:spcPct val="20000"/>
        </a:spcBef>
        <a:spcAft>
          <a:spcPct val="0"/>
        </a:spcAft>
        <a:buChar char="-"/>
        <a:defRPr sz="1400">
          <a:solidFill>
            <a:schemeClr val="tx1"/>
          </a:solidFill>
          <a:latin typeface="+mn-lt"/>
        </a:defRPr>
      </a:lvl5pPr>
      <a:lvl6pPr marL="2362200" indent="-190500" algn="l" rtl="0" fontAlgn="base">
        <a:lnSpc>
          <a:spcPct val="90000"/>
        </a:lnSpc>
        <a:spcBef>
          <a:spcPct val="20000"/>
        </a:spcBef>
        <a:spcAft>
          <a:spcPct val="0"/>
        </a:spcAft>
        <a:buChar char="-"/>
        <a:defRPr sz="1400">
          <a:solidFill>
            <a:schemeClr val="tx1"/>
          </a:solidFill>
          <a:latin typeface="+mn-lt"/>
        </a:defRPr>
      </a:lvl6pPr>
      <a:lvl7pPr marL="2819400" indent="-190500" algn="l" rtl="0" fontAlgn="base">
        <a:lnSpc>
          <a:spcPct val="90000"/>
        </a:lnSpc>
        <a:spcBef>
          <a:spcPct val="20000"/>
        </a:spcBef>
        <a:spcAft>
          <a:spcPct val="0"/>
        </a:spcAft>
        <a:buChar char="-"/>
        <a:defRPr sz="1400">
          <a:solidFill>
            <a:schemeClr val="tx1"/>
          </a:solidFill>
          <a:latin typeface="+mn-lt"/>
        </a:defRPr>
      </a:lvl7pPr>
      <a:lvl8pPr marL="3276600" indent="-190500" algn="l" rtl="0" fontAlgn="base">
        <a:lnSpc>
          <a:spcPct val="90000"/>
        </a:lnSpc>
        <a:spcBef>
          <a:spcPct val="20000"/>
        </a:spcBef>
        <a:spcAft>
          <a:spcPct val="0"/>
        </a:spcAft>
        <a:buChar char="-"/>
        <a:defRPr sz="1400">
          <a:solidFill>
            <a:schemeClr val="tx1"/>
          </a:solidFill>
          <a:latin typeface="+mn-lt"/>
        </a:defRPr>
      </a:lvl8pPr>
      <a:lvl9pPr marL="3733800" indent="-190500" algn="l" rtl="0" fontAlgn="base">
        <a:lnSpc>
          <a:spcPct val="90000"/>
        </a:lnSpc>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bwMode="auto">
          <a:xfrm>
            <a:off x="1691493" y="476672"/>
            <a:ext cx="5832648" cy="2160240"/>
          </a:xfrm>
          <a:prstGeom prst="rect">
            <a:avLst/>
          </a:prstGeom>
          <a:noFill/>
          <a:ln w="9525" cap="flat" cmpd="sng" algn="ctr">
            <a:solidFill>
              <a:srgbClr val="0D88A5"/>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endParaRPr>
          </a:p>
        </p:txBody>
      </p:sp>
      <p:sp>
        <p:nvSpPr>
          <p:cNvPr id="5" name="Rectangle 3"/>
          <p:cNvSpPr>
            <a:spLocks noChangeArrowheads="1"/>
          </p:cNvSpPr>
          <p:nvPr/>
        </p:nvSpPr>
        <p:spPr bwMode="auto">
          <a:xfrm>
            <a:off x="323155" y="854100"/>
            <a:ext cx="8569325" cy="1298817"/>
          </a:xfrm>
          <a:prstGeom prst="rect">
            <a:avLst/>
          </a:prstGeom>
          <a:noFill/>
          <a:ln w="9525">
            <a:noFill/>
            <a:miter lim="800000"/>
            <a:headEnd/>
            <a:tailEnd/>
          </a:ln>
          <a:effectLst/>
        </p:spPr>
        <p:txBody>
          <a:bodyPr>
            <a:spAutoFit/>
          </a:bodyPr>
          <a:lstStyle/>
          <a:p>
            <a:pPr algn="ctr">
              <a:lnSpc>
                <a:spcPct val="80000"/>
              </a:lnSpc>
              <a:spcBef>
                <a:spcPct val="20000"/>
              </a:spcBef>
            </a:pPr>
            <a:r>
              <a:rPr lang="en-GB" dirty="0" smtClean="0">
                <a:solidFill>
                  <a:srgbClr val="4FAED9"/>
                </a:solidFill>
              </a:rPr>
              <a:t>GENIUS 3</a:t>
            </a:r>
            <a:r>
              <a:rPr lang="en-GB" baseline="30000" dirty="0" smtClean="0">
                <a:solidFill>
                  <a:srgbClr val="4FAED9"/>
                </a:solidFill>
              </a:rPr>
              <a:t>rd</a:t>
            </a:r>
            <a:r>
              <a:rPr lang="en-GB" dirty="0" smtClean="0">
                <a:solidFill>
                  <a:srgbClr val="4FAED9"/>
                </a:solidFill>
              </a:rPr>
              <a:t> year </a:t>
            </a:r>
          </a:p>
          <a:p>
            <a:pPr algn="ctr">
              <a:lnSpc>
                <a:spcPct val="80000"/>
              </a:lnSpc>
              <a:spcBef>
                <a:spcPct val="20000"/>
              </a:spcBef>
            </a:pPr>
            <a:endParaRPr lang="en-GB" dirty="0" smtClean="0">
              <a:solidFill>
                <a:srgbClr val="4FAED9"/>
              </a:solidFill>
            </a:endParaRPr>
          </a:p>
          <a:p>
            <a:pPr algn="ctr">
              <a:lnSpc>
                <a:spcPct val="80000"/>
              </a:lnSpc>
              <a:spcBef>
                <a:spcPct val="20000"/>
              </a:spcBef>
            </a:pPr>
            <a:r>
              <a:rPr lang="en-GB" dirty="0" smtClean="0">
                <a:solidFill>
                  <a:srgbClr val="4FAED9"/>
                </a:solidFill>
              </a:rPr>
              <a:t>Report for WP1</a:t>
            </a:r>
            <a:endParaRPr lang="en-GB" dirty="0">
              <a:solidFill>
                <a:srgbClr val="4FAED9"/>
              </a:solidFill>
            </a:endParaRPr>
          </a:p>
        </p:txBody>
      </p:sp>
      <p:sp>
        <p:nvSpPr>
          <p:cNvPr id="7" name="Rectangle 6"/>
          <p:cNvSpPr>
            <a:spLocks noChangeArrowheads="1"/>
          </p:cNvSpPr>
          <p:nvPr/>
        </p:nvSpPr>
        <p:spPr bwMode="auto">
          <a:xfrm>
            <a:off x="250825" y="5227860"/>
            <a:ext cx="8569325" cy="867930"/>
          </a:xfrm>
          <a:prstGeom prst="rect">
            <a:avLst/>
          </a:prstGeom>
          <a:noFill/>
          <a:ln w="9525">
            <a:noFill/>
            <a:miter lim="800000"/>
            <a:headEnd/>
            <a:tailEnd/>
          </a:ln>
          <a:effectLst/>
        </p:spPr>
        <p:txBody>
          <a:bodyPr>
            <a:spAutoFit/>
          </a:bodyPr>
          <a:lstStyle/>
          <a:p>
            <a:pPr algn="ctr">
              <a:lnSpc>
                <a:spcPct val="80000"/>
              </a:lnSpc>
              <a:spcBef>
                <a:spcPct val="20000"/>
              </a:spcBef>
            </a:pPr>
            <a:r>
              <a:rPr lang="ca-ES" i="1" dirty="0" smtClean="0">
                <a:solidFill>
                  <a:srgbClr val="0C7A94"/>
                </a:solidFill>
              </a:rPr>
              <a:t>L. Balaguer</a:t>
            </a:r>
            <a:endParaRPr lang="ca-ES" b="1" i="1" dirty="0" smtClean="0">
              <a:solidFill>
                <a:srgbClr val="0C7A94"/>
              </a:solidFill>
            </a:endParaRPr>
          </a:p>
          <a:p>
            <a:pPr algn="ctr">
              <a:lnSpc>
                <a:spcPct val="80000"/>
              </a:lnSpc>
              <a:spcBef>
                <a:spcPct val="20000"/>
              </a:spcBef>
            </a:pPr>
            <a:r>
              <a:rPr lang="ca-ES" i="1" dirty="0" smtClean="0">
                <a:solidFill>
                  <a:srgbClr val="0C7A94"/>
                </a:solidFill>
              </a:rPr>
              <a:t>Universitat de Barcelona / FBG</a:t>
            </a:r>
            <a:endParaRPr lang="en-US" i="1" dirty="0">
              <a:solidFill>
                <a:srgbClr val="0C7A94"/>
              </a:solidFill>
            </a:endParaRPr>
          </a:p>
        </p:txBody>
      </p:sp>
      <p:pic>
        <p:nvPicPr>
          <p:cNvPr id="9" name="8 Imagen" descr="gaia_RGB_transparent.png"/>
          <p:cNvPicPr>
            <a:picLocks noChangeAspect="1"/>
          </p:cNvPicPr>
          <p:nvPr/>
        </p:nvPicPr>
        <p:blipFill>
          <a:blip r:embed="rId4" cstate="print"/>
          <a:stretch>
            <a:fillRect/>
          </a:stretch>
        </p:blipFill>
        <p:spPr>
          <a:xfrm>
            <a:off x="539552" y="3477798"/>
            <a:ext cx="2376264" cy="1342565"/>
          </a:xfrm>
          <a:prstGeom prst="rect">
            <a:avLst/>
          </a:prstGeom>
        </p:spPr>
      </p:pic>
      <p:pic>
        <p:nvPicPr>
          <p:cNvPr id="8194" name="Picture 2" descr="http://gaia.esac.esa.int/dpacsvn/DPAC/CU9/docs/Final_AO_Response/graphics/gaia_dtpog_400x400.jpg"/>
          <p:cNvPicPr>
            <a:picLocks noChangeAspect="1" noChangeArrowheads="1"/>
          </p:cNvPicPr>
          <p:nvPr/>
        </p:nvPicPr>
        <p:blipFill>
          <a:blip r:embed="rId5" cstate="print"/>
          <a:srcRect/>
          <a:stretch>
            <a:fillRect/>
          </a:stretch>
        </p:blipFill>
        <p:spPr bwMode="auto">
          <a:xfrm>
            <a:off x="7092280" y="3356992"/>
            <a:ext cx="1584176" cy="1584176"/>
          </a:xfrm>
          <a:prstGeom prst="rect">
            <a:avLst/>
          </a:prstGeom>
          <a:noFill/>
        </p:spPr>
      </p:pic>
      <p:pic>
        <p:nvPicPr>
          <p:cNvPr id="8196" name="Picture 4" descr="http://webusers.oact.inaf.it/acl/gaia/dpac_logo.jpg"/>
          <p:cNvPicPr>
            <a:picLocks noChangeAspect="1" noChangeArrowheads="1"/>
          </p:cNvPicPr>
          <p:nvPr/>
        </p:nvPicPr>
        <p:blipFill>
          <a:blip r:embed="rId6" cstate="print"/>
          <a:srcRect/>
          <a:stretch>
            <a:fillRect/>
          </a:stretch>
        </p:blipFill>
        <p:spPr bwMode="auto">
          <a:xfrm>
            <a:off x="3491880" y="3437530"/>
            <a:ext cx="2952328" cy="1423100"/>
          </a:xfrm>
          <a:prstGeom prst="rect">
            <a:avLst/>
          </a:prstGeom>
          <a:noFill/>
        </p:spPr>
      </p:pic>
      <p:graphicFrame>
        <p:nvGraphicFramePr>
          <p:cNvPr id="2" name="1 Objeto"/>
          <p:cNvGraphicFramePr>
            <a:graphicFrameLocks noChangeAspect="1"/>
          </p:cNvGraphicFramePr>
          <p:nvPr>
            <p:extLst>
              <p:ext uri="{D42A27DB-BD31-4B8C-83A1-F6EECF244321}">
                <p14:modId xmlns:p14="http://schemas.microsoft.com/office/powerpoint/2010/main" val="4234252395"/>
              </p:ext>
            </p:extLst>
          </p:nvPr>
        </p:nvGraphicFramePr>
        <p:xfrm>
          <a:off x="3556000" y="2019300"/>
          <a:ext cx="914400" cy="198438"/>
        </p:xfrm>
        <a:graphic>
          <a:graphicData uri="http://schemas.openxmlformats.org/presentationml/2006/ole">
            <mc:AlternateContent xmlns:mc="http://schemas.openxmlformats.org/markup-compatibility/2006">
              <mc:Choice xmlns:v="urn:schemas-microsoft-com:vml" Requires="v">
                <p:oleObj spid="_x0000_s1119" name="Equation" r:id="rId7" imgW="914400" imgH="198720" progId="">
                  <p:embed/>
                </p:oleObj>
              </mc:Choice>
              <mc:Fallback>
                <p:oleObj name="Equation" r:id="rId7" imgW="914400" imgH="198720" progId="">
                  <p:embed/>
                  <p:pic>
                    <p:nvPicPr>
                      <p:cNvPr id="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0" y="20193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Expected effort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7" name="6 CuadroTexto"/>
          <p:cNvSpPr txBox="1"/>
          <p:nvPr/>
        </p:nvSpPr>
        <p:spPr bwMode="auto">
          <a:xfrm>
            <a:off x="1387784" y="1052736"/>
            <a:ext cx="6640600" cy="4330416"/>
          </a:xfrm>
          <a:prstGeom prst="rect">
            <a:avLst/>
          </a:prstGeom>
          <a:noFill/>
          <a:ln w="9525">
            <a:noFill/>
            <a:miter lim="800000"/>
            <a:headEnd/>
            <a:tailEnd/>
          </a:ln>
        </p:spPr>
        <p:txBody>
          <a:bodyPr wrap="none" rtlCol="0">
            <a:spAutoFit/>
          </a:bodyPr>
          <a:lstStyle/>
          <a:p>
            <a:pPr algn="just">
              <a:lnSpc>
                <a:spcPct val="90000"/>
              </a:lnSpc>
            </a:pPr>
            <a:r>
              <a:rPr lang="en-GB" sz="1800" dirty="0" smtClean="0">
                <a:solidFill>
                  <a:schemeClr val="accent1">
                    <a:lumMod val="75000"/>
                  </a:schemeClr>
                </a:solidFill>
              </a:rPr>
              <a:t>Pending effort of all the nodes per WP after 2</a:t>
            </a:r>
            <a:r>
              <a:rPr lang="en-GB" sz="1800" baseline="30000" dirty="0" smtClean="0">
                <a:solidFill>
                  <a:schemeClr val="accent1">
                    <a:lumMod val="75000"/>
                  </a:schemeClr>
                </a:solidFill>
              </a:rPr>
              <a:t>nd</a:t>
            </a:r>
            <a:r>
              <a:rPr lang="en-GB" sz="1800" dirty="0" smtClean="0">
                <a:solidFill>
                  <a:schemeClr val="accent1">
                    <a:lumMod val="75000"/>
                  </a:schemeClr>
                </a:solidFill>
              </a:rPr>
              <a:t> year report </a:t>
            </a:r>
          </a:p>
          <a:p>
            <a:pPr algn="just">
              <a:lnSpc>
                <a:spcPct val="90000"/>
              </a:lnSpc>
            </a:pPr>
            <a:r>
              <a:rPr lang="en-GB" sz="1800" dirty="0" smtClean="0">
                <a:solidFill>
                  <a:schemeClr val="accent1">
                    <a:lumMod val="75000"/>
                  </a:schemeClr>
                </a:solidFill>
              </a:rPr>
              <a:t>Was a </a:t>
            </a:r>
            <a:r>
              <a:rPr lang="en-GB" sz="1800" dirty="0">
                <a:solidFill>
                  <a:schemeClr val="accent1">
                    <a:lumMod val="75000"/>
                  </a:schemeClr>
                </a:solidFill>
              </a:rPr>
              <a:t> </a:t>
            </a:r>
            <a:r>
              <a:rPr lang="en-GB" sz="1800" dirty="0" smtClean="0">
                <a:solidFill>
                  <a:schemeClr val="accent1">
                    <a:lumMod val="75000"/>
                  </a:schemeClr>
                </a:solidFill>
              </a:rPr>
              <a:t>48% of total effort:</a:t>
            </a:r>
          </a:p>
          <a:p>
            <a:pPr algn="just">
              <a:lnSpc>
                <a:spcPct val="90000"/>
              </a:lnSpc>
            </a:pPr>
            <a:endParaRPr lang="en-GB" sz="1800" dirty="0" smtClean="0">
              <a:solidFill>
                <a:schemeClr val="accent1">
                  <a:lumMod val="75000"/>
                </a:schemeClr>
              </a:solidFill>
            </a:endParaRPr>
          </a:p>
          <a:p>
            <a:pPr marL="285750" indent="-285750" algn="just">
              <a:lnSpc>
                <a:spcPct val="90000"/>
              </a:lnSpc>
              <a:buFont typeface="Symbol"/>
              <a:buChar char="Þ"/>
            </a:pPr>
            <a:r>
              <a:rPr lang="en-GB" sz="1800" dirty="0" smtClean="0">
                <a:solidFill>
                  <a:schemeClr val="accent1">
                    <a:lumMod val="75000"/>
                  </a:schemeClr>
                </a:solidFill>
              </a:rPr>
              <a:t>Some partners had finished their effort</a:t>
            </a:r>
          </a:p>
          <a:p>
            <a:pPr marL="742950" lvl="1" indent="-285750" algn="just">
              <a:lnSpc>
                <a:spcPct val="90000"/>
              </a:lnSpc>
              <a:buFont typeface="Symbol"/>
              <a:buChar char="Þ"/>
            </a:pPr>
            <a:r>
              <a:rPr lang="en-GB" sz="1800" dirty="0" smtClean="0">
                <a:solidFill>
                  <a:schemeClr val="accent1">
                    <a:lumMod val="75000"/>
                  </a:schemeClr>
                </a:solidFill>
              </a:rPr>
              <a:t>UFC</a:t>
            </a:r>
          </a:p>
          <a:p>
            <a:pPr marL="742950" lvl="1" indent="-285750" algn="just">
              <a:lnSpc>
                <a:spcPct val="90000"/>
              </a:lnSpc>
              <a:buFont typeface="Symbol"/>
              <a:buChar char="Þ"/>
            </a:pPr>
            <a:r>
              <a:rPr lang="en-GB" sz="1800" dirty="0" smtClean="0">
                <a:solidFill>
                  <a:schemeClr val="accent1">
                    <a:lumMod val="75000"/>
                  </a:schemeClr>
                </a:solidFill>
              </a:rPr>
              <a:t>ULB </a:t>
            </a:r>
          </a:p>
          <a:p>
            <a:pPr marL="742950" lvl="1" indent="-285750" algn="just">
              <a:lnSpc>
                <a:spcPct val="90000"/>
              </a:lnSpc>
              <a:buFont typeface="Symbol"/>
              <a:buChar char="Þ"/>
            </a:pPr>
            <a:r>
              <a:rPr lang="en-GB" sz="1800" dirty="0" smtClean="0">
                <a:solidFill>
                  <a:schemeClr val="accent1">
                    <a:lumMod val="75000"/>
                  </a:schemeClr>
                </a:solidFill>
              </a:rPr>
              <a:t>UBR </a:t>
            </a:r>
          </a:p>
          <a:p>
            <a:pPr lvl="1" algn="just">
              <a:lnSpc>
                <a:spcPct val="90000"/>
              </a:lnSpc>
            </a:pPr>
            <a:r>
              <a:rPr lang="en-GB" sz="1800" dirty="0" smtClean="0">
                <a:solidFill>
                  <a:schemeClr val="accent1">
                    <a:lumMod val="75000"/>
                  </a:schemeClr>
                </a:solidFill>
              </a:rPr>
              <a:t>General understanding that they </a:t>
            </a:r>
          </a:p>
          <a:p>
            <a:pPr lvl="1" algn="just">
              <a:lnSpc>
                <a:spcPct val="90000"/>
              </a:lnSpc>
            </a:pPr>
            <a:r>
              <a:rPr lang="en-GB" sz="1800" dirty="0" smtClean="0">
                <a:solidFill>
                  <a:schemeClr val="accent1">
                    <a:lumMod val="75000"/>
                  </a:schemeClr>
                </a:solidFill>
              </a:rPr>
              <a:t>continue with some other Gaia support</a:t>
            </a:r>
          </a:p>
          <a:p>
            <a:pPr lvl="1" algn="just">
              <a:lnSpc>
                <a:spcPct val="90000"/>
              </a:lnSpc>
            </a:pPr>
            <a:endParaRPr lang="en-GB" sz="1800" dirty="0" smtClean="0">
              <a:solidFill>
                <a:schemeClr val="accent1">
                  <a:lumMod val="75000"/>
                </a:schemeClr>
              </a:solidFill>
            </a:endParaRPr>
          </a:p>
          <a:p>
            <a:pPr marL="285750" indent="-285750" algn="just">
              <a:lnSpc>
                <a:spcPct val="90000"/>
              </a:lnSpc>
              <a:buFont typeface="Symbol"/>
              <a:buChar char="Þ"/>
            </a:pPr>
            <a:r>
              <a:rPr lang="en-GB" sz="1800" dirty="0" smtClean="0">
                <a:solidFill>
                  <a:schemeClr val="accent1">
                    <a:lumMod val="75000"/>
                  </a:schemeClr>
                </a:solidFill>
              </a:rPr>
              <a:t>Some partners had pending more than 50%:</a:t>
            </a:r>
          </a:p>
          <a:p>
            <a:pPr marL="742950" lvl="1" indent="-285750" algn="just">
              <a:lnSpc>
                <a:spcPct val="90000"/>
              </a:lnSpc>
              <a:buFont typeface="Symbol"/>
              <a:buChar char="Þ"/>
            </a:pPr>
            <a:r>
              <a:rPr lang="en-GB" sz="1800" dirty="0" smtClean="0">
                <a:solidFill>
                  <a:schemeClr val="accent1">
                    <a:lumMod val="75000"/>
                  </a:schemeClr>
                </a:solidFill>
              </a:rPr>
              <a:t>CSIC was changed by INTA. Most of the pending </a:t>
            </a:r>
          </a:p>
          <a:p>
            <a:pPr lvl="1" algn="just">
              <a:lnSpc>
                <a:spcPct val="90000"/>
              </a:lnSpc>
            </a:pPr>
            <a:r>
              <a:rPr lang="en-GB" sz="1800" dirty="0" smtClean="0">
                <a:solidFill>
                  <a:schemeClr val="accent1">
                    <a:lumMod val="75000"/>
                  </a:schemeClr>
                </a:solidFill>
              </a:rPr>
              <a:t>effort when to UB (2 new contracts working effectively</a:t>
            </a:r>
          </a:p>
          <a:p>
            <a:pPr lvl="1" algn="just">
              <a:lnSpc>
                <a:spcPct val="90000"/>
              </a:lnSpc>
            </a:pPr>
            <a:r>
              <a:rPr lang="en-GB" sz="1800" dirty="0" smtClean="0">
                <a:solidFill>
                  <a:schemeClr val="accent1">
                    <a:lumMod val="75000"/>
                  </a:schemeClr>
                </a:solidFill>
              </a:rPr>
              <a:t>In INTA Madrid but paid by UB)</a:t>
            </a:r>
          </a:p>
          <a:p>
            <a:pPr marL="742950" lvl="1" indent="-285750" algn="just">
              <a:lnSpc>
                <a:spcPct val="90000"/>
              </a:lnSpc>
              <a:buFont typeface="Symbol"/>
              <a:buChar char="Þ"/>
            </a:pPr>
            <a:r>
              <a:rPr lang="en-GB" sz="1800" dirty="0" smtClean="0">
                <a:solidFill>
                  <a:schemeClr val="accent1">
                    <a:lumMod val="75000"/>
                  </a:schemeClr>
                </a:solidFill>
              </a:rPr>
              <a:t>UCAM</a:t>
            </a:r>
            <a:endParaRPr lang="en-GB" sz="1800" dirty="0">
              <a:solidFill>
                <a:schemeClr val="accent1">
                  <a:lumMod val="75000"/>
                </a:schemeClr>
              </a:solidFill>
            </a:endParaRPr>
          </a:p>
          <a:p>
            <a:pPr marL="742950" lvl="1" indent="-285750" algn="just">
              <a:lnSpc>
                <a:spcPct val="90000"/>
              </a:lnSpc>
              <a:buFont typeface="Symbol"/>
              <a:buChar char="Þ"/>
            </a:pPr>
            <a:endParaRPr lang="en-GB" sz="1800" dirty="0" smtClean="0">
              <a:solidFill>
                <a:srgbClr val="4FAED9"/>
              </a:solidFill>
            </a:endParaRPr>
          </a:p>
          <a:p>
            <a:pPr algn="just">
              <a:lnSpc>
                <a:spcPct val="90000"/>
              </a:lnSpc>
            </a:pPr>
            <a:endParaRPr lang="en-GB" sz="1800" dirty="0" smtClean="0">
              <a:solidFill>
                <a:srgbClr val="4FAED9"/>
              </a:solidFill>
            </a:endParaRPr>
          </a:p>
        </p:txBody>
      </p:sp>
    </p:spTree>
    <p:extLst>
      <p:ext uri="{BB962C8B-B14F-4D97-AF65-F5344CB8AC3E}">
        <p14:creationId xmlns:p14="http://schemas.microsoft.com/office/powerpoint/2010/main" val="174245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First year Deliverables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64704"/>
            <a:ext cx="7155849" cy="554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Second year Deliverables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l="11306" t="20666" r="11442" b="40667"/>
          <a:stretch/>
        </p:blipFill>
        <p:spPr>
          <a:xfrm>
            <a:off x="1115616" y="1052736"/>
            <a:ext cx="7024505" cy="4968552"/>
          </a:xfrm>
          <a:prstGeom prst="rect">
            <a:avLst/>
          </a:prstGeom>
        </p:spPr>
      </p:pic>
    </p:spTree>
    <p:extLst>
      <p:ext uri="{BB962C8B-B14F-4D97-AF65-F5344CB8AC3E}">
        <p14:creationId xmlns:p14="http://schemas.microsoft.com/office/powerpoint/2010/main" val="377856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Third year Deliverables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graphicFrame>
        <p:nvGraphicFramePr>
          <p:cNvPr id="4" name="3 Tabla"/>
          <p:cNvGraphicFramePr>
            <a:graphicFrameLocks noGrp="1"/>
          </p:cNvGraphicFramePr>
          <p:nvPr>
            <p:extLst>
              <p:ext uri="{D42A27DB-BD31-4B8C-83A1-F6EECF244321}">
                <p14:modId xmlns:p14="http://schemas.microsoft.com/office/powerpoint/2010/main" val="1454042812"/>
              </p:ext>
            </p:extLst>
          </p:nvPr>
        </p:nvGraphicFramePr>
        <p:xfrm>
          <a:off x="1043608" y="1052736"/>
          <a:ext cx="6840760" cy="5082872"/>
        </p:xfrm>
        <a:graphic>
          <a:graphicData uri="http://schemas.openxmlformats.org/drawingml/2006/table">
            <a:tbl>
              <a:tblPr firstRow="1" bandRow="1">
                <a:tableStyleId>{5940675A-B579-460E-94D1-54222C63F5DA}</a:tableStyleId>
              </a:tblPr>
              <a:tblGrid>
                <a:gridCol w="1290709"/>
                <a:gridCol w="3389810"/>
                <a:gridCol w="936104"/>
                <a:gridCol w="1224137"/>
              </a:tblGrid>
              <a:tr h="432048">
                <a:tc>
                  <a:txBody>
                    <a:bodyPr/>
                    <a:lstStyle/>
                    <a:p>
                      <a:r>
                        <a:rPr lang="en-GB" sz="1400" b="1" noProof="0" dirty="0" smtClean="0"/>
                        <a:t>Deliverable N</a:t>
                      </a:r>
                      <a:r>
                        <a:rPr lang="en-GB" sz="1400" noProof="0" dirty="0" smtClean="0"/>
                        <a:t>. </a:t>
                      </a:r>
                      <a:endParaRPr lang="en-GB" sz="1400" noProof="0" dirty="0"/>
                    </a:p>
                  </a:txBody>
                  <a:tcPr/>
                </a:tc>
                <a:tc>
                  <a:txBody>
                    <a:bodyPr/>
                    <a:lstStyle/>
                    <a:p>
                      <a:r>
                        <a:rPr lang="en-GB" sz="1400" b="1" noProof="0" dirty="0" smtClean="0"/>
                        <a:t>Deliverable Title</a:t>
                      </a:r>
                      <a:endParaRPr lang="en-GB" sz="1400" b="1" noProof="0" dirty="0"/>
                    </a:p>
                  </a:txBody>
                  <a:tcPr/>
                </a:tc>
                <a:tc>
                  <a:txBody>
                    <a:bodyPr/>
                    <a:lstStyle/>
                    <a:p>
                      <a:r>
                        <a:rPr lang="en-GB" sz="1400" b="1" noProof="0" dirty="0" smtClean="0"/>
                        <a:t>WP number</a:t>
                      </a:r>
                      <a:endParaRPr lang="en-GB" sz="1400" b="1" noProof="0" dirty="0"/>
                    </a:p>
                  </a:txBody>
                  <a:tcPr/>
                </a:tc>
                <a:tc>
                  <a:txBody>
                    <a:bodyPr/>
                    <a:lstStyle/>
                    <a:p>
                      <a:r>
                        <a:rPr lang="en-GB" sz="1400" b="1" noProof="0" dirty="0" smtClean="0"/>
                        <a:t>Deliverable date</a:t>
                      </a:r>
                      <a:endParaRPr lang="en-GB" sz="1400" b="1" noProof="0" dirty="0"/>
                    </a:p>
                  </a:txBody>
                  <a:tcPr/>
                </a:tc>
              </a:tr>
              <a:tr h="345936">
                <a:tc>
                  <a:txBody>
                    <a:bodyPr/>
                    <a:lstStyle/>
                    <a:p>
                      <a:r>
                        <a:rPr lang="en-GB" sz="1400" noProof="0" dirty="0" smtClean="0"/>
                        <a:t>D1.8</a:t>
                      </a:r>
                      <a:endParaRPr lang="en-GB" sz="1400" noProof="0" dirty="0"/>
                    </a:p>
                  </a:txBody>
                  <a:tcPr/>
                </a:tc>
                <a:tc>
                  <a:txBody>
                    <a:bodyPr/>
                    <a:lstStyle/>
                    <a:p>
                      <a:r>
                        <a:rPr lang="en-GB" sz="1400" noProof="0" dirty="0" err="1" smtClean="0"/>
                        <a:t>Semestral</a:t>
                      </a:r>
                      <a:r>
                        <a:rPr lang="en-GB" sz="1400" baseline="0" noProof="0" dirty="0" smtClean="0"/>
                        <a:t> report  6</a:t>
                      </a:r>
                      <a:endParaRPr lang="en-GB" sz="1400" noProof="0" dirty="0" smtClean="0"/>
                    </a:p>
                  </a:txBody>
                  <a:tcPr/>
                </a:tc>
                <a:tc>
                  <a:txBody>
                    <a:bodyPr/>
                    <a:lstStyle/>
                    <a:p>
                      <a:r>
                        <a:rPr lang="en-GB" sz="1400" noProof="0" dirty="0" smtClean="0"/>
                        <a:t>WP1</a:t>
                      </a:r>
                      <a:endParaRPr lang="en-GB" sz="1400" noProof="0" dirty="0"/>
                    </a:p>
                  </a:txBody>
                  <a:tcPr/>
                </a:tc>
                <a:tc>
                  <a:txBody>
                    <a:bodyPr/>
                    <a:lstStyle/>
                    <a:p>
                      <a:r>
                        <a:rPr lang="en-GB" sz="1400" noProof="0" dirty="0" smtClean="0"/>
                        <a:t>15/12/2016</a:t>
                      </a:r>
                    </a:p>
                  </a:txBody>
                  <a:tcPr/>
                </a:tc>
              </a:tr>
              <a:tr h="504056">
                <a:tc>
                  <a:txBody>
                    <a:bodyPr/>
                    <a:lstStyle/>
                    <a:p>
                      <a:r>
                        <a:rPr lang="en-GB" sz="1400" noProof="0" dirty="0" smtClean="0"/>
                        <a:t>D2.7</a:t>
                      </a:r>
                      <a:endParaRPr lang="en-GB" sz="1400" noProof="0" dirty="0"/>
                    </a:p>
                  </a:txBody>
                  <a:tcPr/>
                </a:tc>
                <a:tc>
                  <a:txBody>
                    <a:bodyPr/>
                    <a:lstStyle/>
                    <a:p>
                      <a:r>
                        <a:rPr lang="en-GB" sz="1400" noProof="0" dirty="0" smtClean="0"/>
                        <a:t>Requirements specification</a:t>
                      </a:r>
                      <a:r>
                        <a:rPr lang="en-GB" sz="1400" baseline="0" noProof="0" dirty="0" smtClean="0"/>
                        <a:t> for the archiving of raw and intermediate data</a:t>
                      </a:r>
                      <a:endParaRPr lang="en-GB" sz="1400" noProof="0" dirty="0"/>
                    </a:p>
                  </a:txBody>
                  <a:tcPr/>
                </a:tc>
                <a:tc>
                  <a:txBody>
                    <a:bodyPr/>
                    <a:lstStyle/>
                    <a:p>
                      <a:r>
                        <a:rPr lang="en-GB" sz="1400" noProof="0" dirty="0" smtClean="0"/>
                        <a:t>WP2</a:t>
                      </a:r>
                      <a:endParaRPr lang="en-GB" sz="1400" noProof="0" dirty="0"/>
                    </a:p>
                  </a:txBody>
                  <a:tcPr/>
                </a:tc>
                <a:tc>
                  <a:txBody>
                    <a:bodyPr/>
                    <a:lstStyle/>
                    <a:p>
                      <a:r>
                        <a:rPr lang="en-GB" sz="1400" noProof="0" dirty="0" smtClean="0"/>
                        <a:t>15/12/2016</a:t>
                      </a:r>
                      <a:endParaRPr lang="en-GB" sz="1400" noProof="0" dirty="0"/>
                    </a:p>
                  </a:txBody>
                  <a:tcPr/>
                </a:tc>
              </a:tr>
              <a:tr h="598010">
                <a:tc>
                  <a:txBody>
                    <a:bodyPr/>
                    <a:lstStyle/>
                    <a:p>
                      <a:r>
                        <a:rPr lang="en-GB" sz="1400" noProof="0" dirty="0" smtClean="0"/>
                        <a:t>D2.8</a:t>
                      </a:r>
                      <a:endParaRPr lang="en-GB" sz="1400" noProof="0" dirty="0"/>
                    </a:p>
                  </a:txBody>
                  <a:tcPr/>
                </a:tc>
                <a:tc>
                  <a:txBody>
                    <a:bodyPr/>
                    <a:lstStyle/>
                    <a:p>
                      <a:r>
                        <a:rPr lang="en-GB" sz="1400" baseline="0" noProof="0" dirty="0" smtClean="0"/>
                        <a:t>Requirements specification for the archiving of the original software with which the archive was produced.</a:t>
                      </a:r>
                      <a:endParaRPr lang="en-GB" sz="1400" noProof="0" dirty="0"/>
                    </a:p>
                  </a:txBody>
                  <a:tcPr/>
                </a:tc>
                <a:tc>
                  <a:txBody>
                    <a:bodyPr/>
                    <a:lstStyle/>
                    <a:p>
                      <a:r>
                        <a:rPr lang="en-GB" sz="1400" noProof="0" dirty="0" smtClean="0"/>
                        <a:t>WP2</a:t>
                      </a:r>
                      <a:endParaRPr lang="en-GB" sz="1400" noProof="0" dirty="0"/>
                    </a:p>
                  </a:txBody>
                  <a:tcPr/>
                </a:tc>
                <a:tc>
                  <a:txBody>
                    <a:bodyPr/>
                    <a:lstStyle/>
                    <a:p>
                      <a:r>
                        <a:rPr lang="en-GB" sz="1400" noProof="0" dirty="0" smtClean="0"/>
                        <a:t>15/12/2016</a:t>
                      </a:r>
                      <a:endParaRPr lang="en-GB" sz="1400" noProof="0" dirty="0"/>
                    </a:p>
                  </a:txBody>
                  <a:tcPr/>
                </a:tc>
              </a:tr>
              <a:tr h="334496">
                <a:tc>
                  <a:txBody>
                    <a:bodyPr/>
                    <a:lstStyle/>
                    <a:p>
                      <a:r>
                        <a:rPr lang="es-ES" sz="1400" noProof="0" dirty="0" smtClean="0"/>
                        <a:t>D5.4</a:t>
                      </a:r>
                      <a:endParaRPr lang="en-GB" sz="1400" noProof="0" dirty="0"/>
                    </a:p>
                  </a:txBody>
                  <a:tcPr/>
                </a:tc>
                <a:tc>
                  <a:txBody>
                    <a:bodyPr/>
                    <a:lstStyle/>
                    <a:p>
                      <a:pPr>
                        <a:tabLst>
                          <a:tab pos="3138488" algn="l"/>
                        </a:tabLst>
                      </a:pPr>
                      <a:r>
                        <a:rPr lang="en-GB" sz="1400" noProof="0" dirty="0" smtClean="0"/>
                        <a:t>Delivery of statistical tools </a:t>
                      </a:r>
                      <a:endParaRPr lang="en-GB" sz="1400" noProof="0" dirty="0"/>
                    </a:p>
                  </a:txBody>
                  <a:tcPr/>
                </a:tc>
                <a:tc>
                  <a:txBody>
                    <a:bodyPr/>
                    <a:lstStyle/>
                    <a:p>
                      <a:r>
                        <a:rPr lang="es-ES" sz="1400" noProof="0" dirty="0" smtClean="0"/>
                        <a:t>WP5</a:t>
                      </a:r>
                      <a:endParaRPr lang="en-GB" sz="1400" noProof="0" dirty="0"/>
                    </a:p>
                  </a:txBody>
                  <a:tcPr/>
                </a:tc>
                <a:tc>
                  <a:txBody>
                    <a:bodyPr/>
                    <a:lstStyle/>
                    <a:p>
                      <a:r>
                        <a:rPr lang="en-GB" sz="1400" noProof="0" dirty="0" smtClean="0"/>
                        <a:t>29/11/2016 </a:t>
                      </a:r>
                      <a:endParaRPr lang="en-GB" sz="1400" noProof="0" dirty="0"/>
                    </a:p>
                  </a:txBody>
                  <a:tcPr/>
                </a:tc>
              </a:tr>
              <a:tr h="360040">
                <a:tc>
                  <a:txBody>
                    <a:bodyPr/>
                    <a:lstStyle/>
                    <a:p>
                      <a:r>
                        <a:rPr lang="es-ES" sz="1400" noProof="0" dirty="0" smtClean="0"/>
                        <a:t>D5.5</a:t>
                      </a:r>
                      <a:endParaRPr lang="en-GB" sz="1400" noProof="0" dirty="0"/>
                    </a:p>
                  </a:txBody>
                  <a:tcPr/>
                </a:tc>
                <a:tc>
                  <a:txBody>
                    <a:bodyPr/>
                    <a:lstStyle/>
                    <a:p>
                      <a:pPr>
                        <a:tabLst>
                          <a:tab pos="3138488" algn="l"/>
                        </a:tabLst>
                      </a:pPr>
                      <a:r>
                        <a:rPr lang="en-GB" sz="1400" noProof="0" dirty="0" smtClean="0"/>
                        <a:t>Delivery of model-based validation tools</a:t>
                      </a:r>
                      <a:endParaRPr lang="en-GB" sz="1400" noProof="0" dirty="0"/>
                    </a:p>
                  </a:txBody>
                  <a:tcPr/>
                </a:tc>
                <a:tc>
                  <a:txBody>
                    <a:bodyPr/>
                    <a:lstStyle/>
                    <a:p>
                      <a:r>
                        <a:rPr lang="es-ES" sz="1400" noProof="0" dirty="0" smtClean="0"/>
                        <a:t>WP5</a:t>
                      </a:r>
                      <a:endParaRPr lang="en-GB" sz="1400" noProof="0" dirty="0"/>
                    </a:p>
                  </a:txBody>
                  <a:tcPr/>
                </a:tc>
                <a:tc>
                  <a:txBody>
                    <a:bodyPr/>
                    <a:lstStyle/>
                    <a:p>
                      <a:r>
                        <a:rPr lang="en-GB" sz="1400" noProof="0" dirty="0" smtClean="0"/>
                        <a:t>29/11/2016 </a:t>
                      </a:r>
                      <a:endParaRPr lang="en-GB" sz="1400" noProof="0" dirty="0"/>
                    </a:p>
                  </a:txBody>
                  <a:tcPr/>
                </a:tc>
              </a:tr>
              <a:tr h="360040">
                <a:tc>
                  <a:txBody>
                    <a:bodyPr/>
                    <a:lstStyle/>
                    <a:p>
                      <a:r>
                        <a:rPr lang="es-ES" sz="1400" noProof="0" dirty="0" smtClean="0"/>
                        <a:t>D5.7</a:t>
                      </a:r>
                      <a:endParaRPr lang="en-GB" sz="1400" noProof="0" dirty="0"/>
                    </a:p>
                  </a:txBody>
                  <a:tcPr/>
                </a:tc>
                <a:tc>
                  <a:txBody>
                    <a:bodyPr/>
                    <a:lstStyle/>
                    <a:p>
                      <a:pPr>
                        <a:tabLst>
                          <a:tab pos="3138488" algn="l"/>
                        </a:tabLst>
                      </a:pPr>
                      <a:r>
                        <a:rPr lang="en-GB" sz="1400" noProof="0" dirty="0" smtClean="0"/>
                        <a:t>Delivery of external validation tools</a:t>
                      </a:r>
                      <a:endParaRPr lang="en-GB" sz="1400" noProof="0" dirty="0"/>
                    </a:p>
                  </a:txBody>
                  <a:tcPr/>
                </a:tc>
                <a:tc>
                  <a:txBody>
                    <a:bodyPr/>
                    <a:lstStyle/>
                    <a:p>
                      <a:r>
                        <a:rPr lang="es-ES" sz="1400" noProof="0" dirty="0" smtClean="0"/>
                        <a:t>WP5</a:t>
                      </a:r>
                      <a:endParaRPr lang="en-GB" sz="1400" noProof="0" dirty="0"/>
                    </a:p>
                  </a:txBody>
                  <a:tcPr/>
                </a:tc>
                <a:tc>
                  <a:txBody>
                    <a:bodyPr/>
                    <a:lstStyle/>
                    <a:p>
                      <a:r>
                        <a:rPr lang="en-GB" sz="1400" noProof="0" dirty="0" smtClean="0"/>
                        <a:t>29/11/2016</a:t>
                      </a:r>
                      <a:endParaRPr lang="en-GB" sz="1400" noProof="0" dirty="0"/>
                    </a:p>
                  </a:txBody>
                  <a:tcPr/>
                </a:tc>
              </a:tr>
              <a:tr h="360040">
                <a:tc>
                  <a:txBody>
                    <a:bodyPr/>
                    <a:lstStyle/>
                    <a:p>
                      <a:r>
                        <a:rPr lang="es-ES" sz="1400" noProof="0" dirty="0" smtClean="0"/>
                        <a:t>D5.8</a:t>
                      </a:r>
                      <a:endParaRPr lang="en-GB" sz="1400" noProof="0" dirty="0"/>
                    </a:p>
                  </a:txBody>
                  <a:tcPr/>
                </a:tc>
                <a:tc>
                  <a:txBody>
                    <a:bodyPr/>
                    <a:lstStyle/>
                    <a:p>
                      <a:pPr>
                        <a:tabLst>
                          <a:tab pos="3138488" algn="l"/>
                        </a:tabLst>
                      </a:pPr>
                      <a:r>
                        <a:rPr lang="en-GB" sz="1400" noProof="0" dirty="0" smtClean="0"/>
                        <a:t>Delivery of special object tools</a:t>
                      </a:r>
                      <a:endParaRPr lang="en-GB" sz="1400" noProof="0" dirty="0"/>
                    </a:p>
                  </a:txBody>
                  <a:tcPr/>
                </a:tc>
                <a:tc>
                  <a:txBody>
                    <a:bodyPr/>
                    <a:lstStyle/>
                    <a:p>
                      <a:r>
                        <a:rPr lang="es-ES" sz="1400" noProof="0" dirty="0" smtClean="0"/>
                        <a:t>WP5</a:t>
                      </a:r>
                      <a:endParaRPr lang="en-GB" sz="1400" noProof="0" dirty="0"/>
                    </a:p>
                  </a:txBody>
                  <a:tcPr/>
                </a:tc>
                <a:tc>
                  <a:txBody>
                    <a:bodyPr/>
                    <a:lstStyle/>
                    <a:p>
                      <a:r>
                        <a:rPr lang="en-GB" sz="1400" noProof="0" dirty="0" smtClean="0"/>
                        <a:t>15/12/2016</a:t>
                      </a:r>
                      <a:endParaRPr lang="en-GB" sz="1400" noProof="0" dirty="0"/>
                    </a:p>
                  </a:txBody>
                  <a:tcPr/>
                </a:tc>
              </a:tr>
              <a:tr h="360040">
                <a:tc>
                  <a:txBody>
                    <a:bodyPr/>
                    <a:lstStyle/>
                    <a:p>
                      <a:r>
                        <a:rPr lang="es-ES" sz="1400" noProof="0" dirty="0" smtClean="0"/>
                        <a:t>D6.3</a:t>
                      </a:r>
                      <a:endParaRPr lang="en-GB" sz="1400" noProof="0" dirty="0"/>
                    </a:p>
                  </a:txBody>
                  <a:tcPr/>
                </a:tc>
                <a:tc>
                  <a:txBody>
                    <a:bodyPr/>
                    <a:lstStyle/>
                    <a:p>
                      <a:pPr>
                        <a:tabLst>
                          <a:tab pos="3138488" algn="l"/>
                        </a:tabLst>
                      </a:pPr>
                      <a:r>
                        <a:rPr lang="en-GB" sz="1400" noProof="0" dirty="0" smtClean="0"/>
                        <a:t>Delivery of second simulated catalogue data </a:t>
                      </a:r>
                      <a:endParaRPr lang="en-GB" sz="1400" noProof="0" dirty="0"/>
                    </a:p>
                  </a:txBody>
                  <a:tcPr/>
                </a:tc>
                <a:tc>
                  <a:txBody>
                    <a:bodyPr/>
                    <a:lstStyle/>
                    <a:p>
                      <a:r>
                        <a:rPr lang="es-ES" sz="1400" noProof="0" dirty="0" smtClean="0"/>
                        <a:t>WP6</a:t>
                      </a:r>
                      <a:endParaRPr lang="en-GB" sz="1400" noProof="0" dirty="0"/>
                    </a:p>
                  </a:txBody>
                  <a:tcPr/>
                </a:tc>
                <a:tc>
                  <a:txBody>
                    <a:bodyPr/>
                    <a:lstStyle/>
                    <a:p>
                      <a:r>
                        <a:rPr lang="es-ES" sz="1400" noProof="0" dirty="0" smtClean="0"/>
                        <a:t>11/04/2016</a:t>
                      </a:r>
                      <a:endParaRPr lang="en-GB" sz="1400" noProof="0" dirty="0"/>
                    </a:p>
                  </a:txBody>
                  <a:tcPr/>
                </a:tc>
              </a:tr>
              <a:tr h="360040">
                <a:tc>
                  <a:txBody>
                    <a:bodyPr/>
                    <a:lstStyle/>
                    <a:p>
                      <a:r>
                        <a:rPr lang="es-ES" sz="1400" noProof="0" dirty="0" smtClean="0"/>
                        <a:t>D6.5</a:t>
                      </a:r>
                      <a:endParaRPr lang="en-GB" sz="1400" noProof="0" dirty="0"/>
                    </a:p>
                  </a:txBody>
                  <a:tcPr/>
                </a:tc>
                <a:tc>
                  <a:txBody>
                    <a:bodyPr/>
                    <a:lstStyle/>
                    <a:p>
                      <a:pPr>
                        <a:tabLst>
                          <a:tab pos="3138488" algn="l"/>
                        </a:tabLst>
                      </a:pPr>
                      <a:r>
                        <a:rPr lang="en-GB" sz="1400" noProof="0" dirty="0" smtClean="0"/>
                        <a:t>Delivery of third simulated catalogue data </a:t>
                      </a:r>
                      <a:endParaRPr lang="en-GB" sz="1400" noProof="0" dirty="0"/>
                    </a:p>
                  </a:txBody>
                  <a:tcPr/>
                </a:tc>
                <a:tc>
                  <a:txBody>
                    <a:bodyPr/>
                    <a:lstStyle/>
                    <a:p>
                      <a:r>
                        <a:rPr lang="es-ES" sz="1400" noProof="0" dirty="0" smtClean="0"/>
                        <a:t>WP6</a:t>
                      </a:r>
                      <a:endParaRPr lang="en-GB" sz="1400" noProof="0" dirty="0"/>
                    </a:p>
                  </a:txBody>
                  <a:tcPr/>
                </a:tc>
                <a:tc>
                  <a:txBody>
                    <a:bodyPr/>
                    <a:lstStyle/>
                    <a:p>
                      <a:r>
                        <a:rPr lang="en-GB" sz="1400" noProof="0" dirty="0" smtClean="0"/>
                        <a:t>20/11/2016</a:t>
                      </a:r>
                      <a:endParaRPr lang="en-GB" sz="1400" noProof="0" dirty="0"/>
                    </a:p>
                  </a:txBody>
                  <a:tcPr/>
                </a:tc>
              </a:tr>
              <a:tr h="360040">
                <a:tc>
                  <a:txBody>
                    <a:bodyPr/>
                    <a:lstStyle/>
                    <a:p>
                      <a:r>
                        <a:rPr lang="es-ES" sz="1400" noProof="0" dirty="0" smtClean="0"/>
                        <a:t>D6.6</a:t>
                      </a:r>
                      <a:endParaRPr lang="en-GB" sz="1400" noProof="0" dirty="0"/>
                    </a:p>
                  </a:txBody>
                  <a:tcPr/>
                </a:tc>
                <a:tc>
                  <a:txBody>
                    <a:bodyPr/>
                    <a:lstStyle/>
                    <a:p>
                      <a:pPr>
                        <a:tabLst>
                          <a:tab pos="3138488" algn="l"/>
                        </a:tabLst>
                      </a:pPr>
                      <a:r>
                        <a:rPr lang="en-GB" sz="1400" noProof="0" dirty="0" smtClean="0"/>
                        <a:t>Deployment of third public science alerts prototype</a:t>
                      </a:r>
                      <a:endParaRPr lang="en-GB" sz="1400" noProof="0" dirty="0"/>
                    </a:p>
                  </a:txBody>
                  <a:tcPr/>
                </a:tc>
                <a:tc>
                  <a:txBody>
                    <a:bodyPr/>
                    <a:lstStyle/>
                    <a:p>
                      <a:r>
                        <a:rPr lang="es-ES" sz="1400" noProof="0" dirty="0" smtClean="0"/>
                        <a:t>WP6</a:t>
                      </a:r>
                      <a:endParaRPr lang="en-GB"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20/11/2016</a:t>
                      </a:r>
                    </a:p>
                    <a:p>
                      <a:endParaRPr lang="en-GB" sz="1400" noProof="0" dirty="0"/>
                    </a:p>
                  </a:txBody>
                  <a:tcPr/>
                </a:tc>
              </a:tr>
            </a:tbl>
          </a:graphicData>
        </a:graphic>
      </p:graphicFrame>
    </p:spTree>
    <p:extLst>
      <p:ext uri="{BB962C8B-B14F-4D97-AF65-F5344CB8AC3E}">
        <p14:creationId xmlns:p14="http://schemas.microsoft.com/office/powerpoint/2010/main" val="398445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chemeClr val="accent1">
                    <a:lumMod val="75000"/>
                  </a:schemeClr>
                </a:solidFill>
                <a:effectLst>
                  <a:outerShdw blurRad="38100" dist="38100" dir="2700000" algn="tl">
                    <a:srgbClr val="C0C0C0"/>
                  </a:outerShdw>
                </a:effectLst>
                <a:latin typeface="+mj-lt"/>
                <a:ea typeface="+mj-ea"/>
                <a:cs typeface="+mj-cs"/>
              </a:rPr>
              <a:t>Final Deliverables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graphicFrame>
        <p:nvGraphicFramePr>
          <p:cNvPr id="2" name="1 Tabla"/>
          <p:cNvGraphicFramePr>
            <a:graphicFrameLocks noGrp="1"/>
          </p:cNvGraphicFramePr>
          <p:nvPr>
            <p:extLst>
              <p:ext uri="{D42A27DB-BD31-4B8C-83A1-F6EECF244321}">
                <p14:modId xmlns:p14="http://schemas.microsoft.com/office/powerpoint/2010/main" val="3817150770"/>
              </p:ext>
            </p:extLst>
          </p:nvPr>
        </p:nvGraphicFramePr>
        <p:xfrm>
          <a:off x="1115616" y="1340768"/>
          <a:ext cx="6768752" cy="1630680"/>
        </p:xfrm>
        <a:graphic>
          <a:graphicData uri="http://schemas.openxmlformats.org/drawingml/2006/table">
            <a:tbl>
              <a:tblPr firstRow="1" bandRow="1">
                <a:tableStyleId>{5940675A-B579-460E-94D1-54222C63F5DA}</a:tableStyleId>
              </a:tblPr>
              <a:tblGrid>
                <a:gridCol w="1152128"/>
                <a:gridCol w="3600400"/>
                <a:gridCol w="864096"/>
                <a:gridCol w="1152128"/>
              </a:tblGrid>
              <a:tr h="370840">
                <a:tc>
                  <a:txBody>
                    <a:bodyPr/>
                    <a:lstStyle/>
                    <a:p>
                      <a:r>
                        <a:rPr lang="en-GB" sz="1400" b="1" noProof="0" dirty="0" smtClean="0"/>
                        <a:t>Deliverable N. </a:t>
                      </a:r>
                      <a:endParaRPr lang="en-GB" sz="1400" b="1" noProof="0" dirty="0"/>
                    </a:p>
                  </a:txBody>
                  <a:tcPr/>
                </a:tc>
                <a:tc>
                  <a:txBody>
                    <a:bodyPr/>
                    <a:lstStyle/>
                    <a:p>
                      <a:r>
                        <a:rPr lang="en-GB" sz="1400" b="1" noProof="0" dirty="0" smtClean="0"/>
                        <a:t>Deliverable Title</a:t>
                      </a:r>
                      <a:endParaRPr lang="en-GB" sz="1400" b="1" noProof="0" dirty="0"/>
                    </a:p>
                  </a:txBody>
                  <a:tcPr/>
                </a:tc>
                <a:tc>
                  <a:txBody>
                    <a:bodyPr/>
                    <a:lstStyle/>
                    <a:p>
                      <a:r>
                        <a:rPr lang="en-GB" sz="1400" b="1" noProof="0" dirty="0" smtClean="0"/>
                        <a:t>WP number</a:t>
                      </a:r>
                      <a:endParaRPr lang="en-GB" sz="1400" b="1" noProof="0" dirty="0"/>
                    </a:p>
                  </a:txBody>
                  <a:tcPr/>
                </a:tc>
                <a:tc>
                  <a:txBody>
                    <a:bodyPr/>
                    <a:lstStyle/>
                    <a:p>
                      <a:r>
                        <a:rPr lang="en-GB" sz="1400" b="1" noProof="0" dirty="0" smtClean="0"/>
                        <a:t>Deliverable date</a:t>
                      </a:r>
                      <a:endParaRPr lang="en-GB" sz="1400" b="1" noProof="0" dirty="0"/>
                    </a:p>
                  </a:txBody>
                  <a:tcPr/>
                </a:tc>
              </a:tr>
              <a:tr h="370840">
                <a:tc>
                  <a:txBody>
                    <a:bodyPr/>
                    <a:lstStyle/>
                    <a:p>
                      <a:r>
                        <a:rPr lang="en-GB" sz="1400" noProof="0" dirty="0" smtClean="0"/>
                        <a:t>D1.9</a:t>
                      </a:r>
                      <a:endParaRPr lang="en-GB" sz="1400" noProof="0" dirty="0"/>
                    </a:p>
                  </a:txBody>
                  <a:tcPr/>
                </a:tc>
                <a:tc>
                  <a:txBody>
                    <a:bodyPr/>
                    <a:lstStyle/>
                    <a:p>
                      <a:r>
                        <a:rPr lang="en-GB" sz="1400" noProof="0" dirty="0" smtClean="0"/>
                        <a:t>Completion Meeting (plenary)</a:t>
                      </a:r>
                      <a:endParaRPr lang="en-GB" sz="1400" noProof="0" dirty="0"/>
                    </a:p>
                  </a:txBody>
                  <a:tcPr/>
                </a:tc>
                <a:tc>
                  <a:txBody>
                    <a:bodyPr/>
                    <a:lstStyle/>
                    <a:p>
                      <a:r>
                        <a:rPr lang="en-GB" sz="1400" noProof="0" dirty="0" smtClean="0"/>
                        <a:t>WP1</a:t>
                      </a:r>
                      <a:endParaRPr lang="en-GB" sz="1400" noProof="0" dirty="0"/>
                    </a:p>
                  </a:txBody>
                  <a:tcPr/>
                </a:tc>
                <a:tc>
                  <a:txBody>
                    <a:bodyPr/>
                    <a:lstStyle/>
                    <a:p>
                      <a:r>
                        <a:rPr lang="en-GB" sz="1400" noProof="0" dirty="0" smtClean="0"/>
                        <a:t>01/03/2017</a:t>
                      </a:r>
                    </a:p>
                  </a:txBody>
                  <a:tcPr/>
                </a:tc>
              </a:tr>
              <a:tr h="370840">
                <a:tc>
                  <a:txBody>
                    <a:bodyPr/>
                    <a:lstStyle/>
                    <a:p>
                      <a:r>
                        <a:rPr lang="en-GB" sz="1400" noProof="0" dirty="0" smtClean="0"/>
                        <a:t>D1.10</a:t>
                      </a:r>
                      <a:endParaRPr lang="en-GB" sz="1400" noProof="0" dirty="0"/>
                    </a:p>
                  </a:txBody>
                  <a:tcPr/>
                </a:tc>
                <a:tc>
                  <a:txBody>
                    <a:bodyPr/>
                    <a:lstStyle/>
                    <a:p>
                      <a:r>
                        <a:rPr lang="en-GB" sz="1400" noProof="0" dirty="0" smtClean="0"/>
                        <a:t>Final report to the External Advisory Board</a:t>
                      </a:r>
                      <a:endParaRPr lang="en-GB" sz="1400" noProof="0" dirty="0"/>
                    </a:p>
                  </a:txBody>
                  <a:tcPr/>
                </a:tc>
                <a:tc>
                  <a:txBody>
                    <a:bodyPr/>
                    <a:lstStyle/>
                    <a:p>
                      <a:r>
                        <a:rPr lang="en-GB" sz="1400" noProof="0" dirty="0" smtClean="0"/>
                        <a:t>WP1</a:t>
                      </a:r>
                      <a:endParaRPr lang="en-GB" sz="1400" noProof="0" dirty="0"/>
                    </a:p>
                  </a:txBody>
                  <a:tcPr/>
                </a:tc>
                <a:tc>
                  <a:txBody>
                    <a:bodyPr/>
                    <a:lstStyle/>
                    <a:p>
                      <a:r>
                        <a:rPr lang="en-GB" sz="1400" noProof="0" dirty="0" smtClean="0">
                          <a:solidFill>
                            <a:srgbClr val="FF0000"/>
                          </a:solidFill>
                        </a:rPr>
                        <a:t>31/03/2017</a:t>
                      </a:r>
                      <a:endParaRPr lang="en-GB" sz="1400" noProof="0" dirty="0">
                        <a:solidFill>
                          <a:srgbClr val="FF0000"/>
                        </a:solidFill>
                      </a:endParaRPr>
                    </a:p>
                  </a:txBody>
                  <a:tcPr/>
                </a:tc>
              </a:tr>
              <a:tr h="370840">
                <a:tc>
                  <a:txBody>
                    <a:bodyPr/>
                    <a:lstStyle/>
                    <a:p>
                      <a:r>
                        <a:rPr lang="en-GB" sz="1400" noProof="0" dirty="0" smtClean="0"/>
                        <a:t>D1.11</a:t>
                      </a:r>
                      <a:endParaRPr lang="en-GB" sz="1400" noProof="0" dirty="0"/>
                    </a:p>
                  </a:txBody>
                  <a:tcPr/>
                </a:tc>
                <a:tc>
                  <a:txBody>
                    <a:bodyPr/>
                    <a:lstStyle/>
                    <a:p>
                      <a:r>
                        <a:rPr lang="en-GB" sz="1400" noProof="0" dirty="0" smtClean="0"/>
                        <a:t>Report on dynamics</a:t>
                      </a:r>
                      <a:r>
                        <a:rPr lang="en-GB" sz="1400" baseline="0" noProof="0" dirty="0" smtClean="0"/>
                        <a:t> of the gender balance</a:t>
                      </a:r>
                      <a:endParaRPr lang="en-GB" sz="1400" noProof="0" dirty="0"/>
                    </a:p>
                  </a:txBody>
                  <a:tcPr/>
                </a:tc>
                <a:tc>
                  <a:txBody>
                    <a:bodyPr/>
                    <a:lstStyle/>
                    <a:p>
                      <a:r>
                        <a:rPr lang="en-GB" sz="1400" noProof="0" dirty="0" smtClean="0"/>
                        <a:t>WP1</a:t>
                      </a:r>
                      <a:endParaRPr lang="en-GB" sz="1400" noProof="0" dirty="0"/>
                    </a:p>
                  </a:txBody>
                  <a:tcPr/>
                </a:tc>
                <a:tc>
                  <a:txBody>
                    <a:bodyPr/>
                    <a:lstStyle/>
                    <a:p>
                      <a:r>
                        <a:rPr lang="en-GB" sz="1400" noProof="0" dirty="0" smtClean="0">
                          <a:solidFill>
                            <a:srgbClr val="FF0000"/>
                          </a:solidFill>
                        </a:rPr>
                        <a:t>31/03/2017</a:t>
                      </a:r>
                      <a:endParaRPr lang="en-GB" sz="1400" noProof="0" dirty="0">
                        <a:solidFill>
                          <a:srgbClr val="FF0000"/>
                        </a:solidFill>
                      </a:endParaRPr>
                    </a:p>
                  </a:txBody>
                  <a:tcPr/>
                </a:tc>
              </a:tr>
            </a:tbl>
          </a:graphicData>
        </a:graphic>
      </p:graphicFrame>
      <p:sp>
        <p:nvSpPr>
          <p:cNvPr id="3" name="2 CuadroTexto"/>
          <p:cNvSpPr txBox="1"/>
          <p:nvPr/>
        </p:nvSpPr>
        <p:spPr bwMode="auto">
          <a:xfrm>
            <a:off x="2339752" y="3789040"/>
            <a:ext cx="4152099" cy="1754326"/>
          </a:xfrm>
          <a:prstGeom prst="rect">
            <a:avLst/>
          </a:prstGeom>
          <a:noFill/>
          <a:ln w="9525">
            <a:noFill/>
            <a:miter lim="800000"/>
            <a:headEnd/>
            <a:tailEnd/>
          </a:ln>
        </p:spPr>
        <p:txBody>
          <a:bodyPr wrap="none" rtlCol="0">
            <a:spAutoFit/>
          </a:bodyPr>
          <a:lstStyle/>
          <a:p>
            <a:pPr marL="571500" indent="-571500" algn="ctr">
              <a:lnSpc>
                <a:spcPct val="90000"/>
              </a:lnSpc>
              <a:buFont typeface="Symbol"/>
              <a:buChar char="Þ"/>
            </a:pPr>
            <a:r>
              <a:rPr lang="es-ES" sz="2000" dirty="0" smtClean="0">
                <a:solidFill>
                  <a:schemeClr val="accent1">
                    <a:lumMod val="50000"/>
                  </a:schemeClr>
                </a:solidFill>
              </a:rPr>
              <a:t>1 </a:t>
            </a:r>
            <a:r>
              <a:rPr lang="es-ES" sz="2000" dirty="0" err="1" smtClean="0">
                <a:solidFill>
                  <a:schemeClr val="accent1">
                    <a:lumMod val="50000"/>
                  </a:schemeClr>
                </a:solidFill>
              </a:rPr>
              <a:t>deliverable</a:t>
            </a:r>
            <a:r>
              <a:rPr lang="es-ES" sz="2000" dirty="0" smtClean="0">
                <a:solidFill>
                  <a:schemeClr val="accent1">
                    <a:lumMod val="50000"/>
                  </a:schemeClr>
                </a:solidFill>
              </a:rPr>
              <a:t> </a:t>
            </a:r>
            <a:r>
              <a:rPr lang="es-ES" sz="2000" dirty="0" err="1" smtClean="0">
                <a:solidFill>
                  <a:schemeClr val="accent1">
                    <a:lumMod val="50000"/>
                  </a:schemeClr>
                </a:solidFill>
              </a:rPr>
              <a:t>pending</a:t>
            </a:r>
            <a:r>
              <a:rPr lang="es-ES" sz="2000" dirty="0" smtClean="0">
                <a:solidFill>
                  <a:schemeClr val="accent1">
                    <a:lumMod val="50000"/>
                  </a:schemeClr>
                </a:solidFill>
              </a:rPr>
              <a:t> WP2</a:t>
            </a:r>
          </a:p>
          <a:p>
            <a:pPr marL="571500" indent="-571500" algn="ctr">
              <a:lnSpc>
                <a:spcPct val="90000"/>
              </a:lnSpc>
              <a:buFont typeface="Symbol"/>
              <a:buChar char="Þ"/>
            </a:pPr>
            <a:r>
              <a:rPr lang="es-ES" sz="2000" dirty="0" smtClean="0">
                <a:solidFill>
                  <a:srgbClr val="FF0000"/>
                </a:solidFill>
              </a:rPr>
              <a:t>5</a:t>
            </a:r>
            <a:r>
              <a:rPr lang="es-ES" sz="2000" dirty="0" smtClean="0">
                <a:solidFill>
                  <a:schemeClr val="accent1">
                    <a:lumMod val="50000"/>
                  </a:schemeClr>
                </a:solidFill>
              </a:rPr>
              <a:t> </a:t>
            </a:r>
            <a:r>
              <a:rPr lang="es-ES" sz="2000" dirty="0" err="1" smtClean="0">
                <a:solidFill>
                  <a:srgbClr val="FF0000"/>
                </a:solidFill>
              </a:rPr>
              <a:t>deliverables</a:t>
            </a:r>
            <a:r>
              <a:rPr lang="es-ES" sz="2000" dirty="0" smtClean="0">
                <a:solidFill>
                  <a:srgbClr val="FF0000"/>
                </a:solidFill>
              </a:rPr>
              <a:t> </a:t>
            </a:r>
            <a:r>
              <a:rPr lang="es-ES" sz="2000" dirty="0" err="1" smtClean="0">
                <a:solidFill>
                  <a:srgbClr val="FF0000"/>
                </a:solidFill>
              </a:rPr>
              <a:t>pending</a:t>
            </a:r>
            <a:r>
              <a:rPr lang="es-ES" sz="2000" dirty="0" smtClean="0">
                <a:solidFill>
                  <a:srgbClr val="FF0000"/>
                </a:solidFill>
              </a:rPr>
              <a:t> WP3</a:t>
            </a:r>
          </a:p>
          <a:p>
            <a:pPr marL="571500" indent="-571500" algn="ctr">
              <a:lnSpc>
                <a:spcPct val="90000"/>
              </a:lnSpc>
              <a:buFont typeface="Symbol"/>
              <a:buChar char="Þ"/>
            </a:pPr>
            <a:r>
              <a:rPr lang="es-ES" sz="2000" dirty="0" smtClean="0">
                <a:solidFill>
                  <a:schemeClr val="accent1">
                    <a:lumMod val="50000"/>
                  </a:schemeClr>
                </a:solidFill>
              </a:rPr>
              <a:t>1 </a:t>
            </a:r>
            <a:r>
              <a:rPr lang="es-ES" sz="2000" dirty="0" err="1" smtClean="0">
                <a:solidFill>
                  <a:schemeClr val="accent1">
                    <a:lumMod val="50000"/>
                  </a:schemeClr>
                </a:solidFill>
              </a:rPr>
              <a:t>deliverable</a:t>
            </a:r>
            <a:r>
              <a:rPr lang="es-ES" sz="2000" dirty="0" smtClean="0">
                <a:solidFill>
                  <a:schemeClr val="accent1">
                    <a:lumMod val="50000"/>
                  </a:schemeClr>
                </a:solidFill>
              </a:rPr>
              <a:t> </a:t>
            </a:r>
            <a:r>
              <a:rPr lang="es-ES" sz="2000" dirty="0" err="1" smtClean="0">
                <a:solidFill>
                  <a:schemeClr val="accent1">
                    <a:lumMod val="50000"/>
                  </a:schemeClr>
                </a:solidFill>
              </a:rPr>
              <a:t>pending</a:t>
            </a:r>
            <a:r>
              <a:rPr lang="es-ES" sz="2000" dirty="0" smtClean="0">
                <a:solidFill>
                  <a:schemeClr val="accent1">
                    <a:lumMod val="50000"/>
                  </a:schemeClr>
                </a:solidFill>
              </a:rPr>
              <a:t> WP4</a:t>
            </a:r>
          </a:p>
          <a:p>
            <a:pPr marL="571500" indent="-571500" algn="ctr">
              <a:lnSpc>
                <a:spcPct val="90000"/>
              </a:lnSpc>
              <a:buFont typeface="Symbol"/>
              <a:buChar char="Þ"/>
            </a:pPr>
            <a:r>
              <a:rPr lang="es-ES" sz="2000" dirty="0" smtClean="0">
                <a:solidFill>
                  <a:schemeClr val="accent1">
                    <a:lumMod val="50000"/>
                  </a:schemeClr>
                </a:solidFill>
              </a:rPr>
              <a:t>1 </a:t>
            </a:r>
            <a:r>
              <a:rPr lang="es-ES" sz="2000" dirty="0" err="1" smtClean="0">
                <a:solidFill>
                  <a:schemeClr val="accent1">
                    <a:lumMod val="50000"/>
                  </a:schemeClr>
                </a:solidFill>
              </a:rPr>
              <a:t>deliverable</a:t>
            </a:r>
            <a:r>
              <a:rPr lang="es-ES" sz="2000" dirty="0" smtClean="0">
                <a:solidFill>
                  <a:schemeClr val="accent1">
                    <a:lumMod val="50000"/>
                  </a:schemeClr>
                </a:solidFill>
              </a:rPr>
              <a:t> </a:t>
            </a:r>
            <a:r>
              <a:rPr lang="es-ES" sz="2000" dirty="0" err="1" smtClean="0">
                <a:solidFill>
                  <a:schemeClr val="accent1">
                    <a:lumMod val="50000"/>
                  </a:schemeClr>
                </a:solidFill>
              </a:rPr>
              <a:t>pending</a:t>
            </a:r>
            <a:r>
              <a:rPr lang="es-ES" sz="2000" dirty="0" smtClean="0">
                <a:solidFill>
                  <a:schemeClr val="accent1">
                    <a:lumMod val="50000"/>
                  </a:schemeClr>
                </a:solidFill>
              </a:rPr>
              <a:t> WP5</a:t>
            </a:r>
          </a:p>
          <a:p>
            <a:pPr marL="571500" indent="-571500" algn="ctr">
              <a:lnSpc>
                <a:spcPct val="90000"/>
              </a:lnSpc>
              <a:buFont typeface="Symbol"/>
              <a:buChar char="Þ"/>
            </a:pPr>
            <a:r>
              <a:rPr lang="es-ES" sz="2000" dirty="0" smtClean="0">
                <a:solidFill>
                  <a:schemeClr val="accent1">
                    <a:lumMod val="50000"/>
                  </a:schemeClr>
                </a:solidFill>
              </a:rPr>
              <a:t>0 </a:t>
            </a:r>
            <a:r>
              <a:rPr lang="es-ES" sz="2000" dirty="0" err="1" smtClean="0">
                <a:solidFill>
                  <a:schemeClr val="accent1">
                    <a:lumMod val="50000"/>
                  </a:schemeClr>
                </a:solidFill>
              </a:rPr>
              <a:t>deliverables</a:t>
            </a:r>
            <a:r>
              <a:rPr lang="es-ES" sz="2000" dirty="0" smtClean="0">
                <a:solidFill>
                  <a:schemeClr val="accent1">
                    <a:lumMod val="50000"/>
                  </a:schemeClr>
                </a:solidFill>
              </a:rPr>
              <a:t> </a:t>
            </a:r>
            <a:r>
              <a:rPr lang="es-ES" sz="2000" dirty="0" err="1" smtClean="0">
                <a:solidFill>
                  <a:schemeClr val="accent1">
                    <a:lumMod val="50000"/>
                  </a:schemeClr>
                </a:solidFill>
              </a:rPr>
              <a:t>pending</a:t>
            </a:r>
            <a:r>
              <a:rPr lang="es-ES" sz="2000" dirty="0" smtClean="0">
                <a:solidFill>
                  <a:schemeClr val="accent1">
                    <a:lumMod val="50000"/>
                  </a:schemeClr>
                </a:solidFill>
              </a:rPr>
              <a:t> WP6</a:t>
            </a:r>
          </a:p>
          <a:p>
            <a:pPr marL="571500" indent="-571500" algn="ctr">
              <a:lnSpc>
                <a:spcPct val="90000"/>
              </a:lnSpc>
              <a:buFont typeface="Symbol"/>
              <a:buChar char="Þ"/>
            </a:pPr>
            <a:r>
              <a:rPr lang="es-ES" sz="2000" dirty="0" smtClean="0">
                <a:solidFill>
                  <a:schemeClr val="accent1">
                    <a:lumMod val="50000"/>
                  </a:schemeClr>
                </a:solidFill>
              </a:rPr>
              <a:t>1 </a:t>
            </a:r>
            <a:r>
              <a:rPr lang="es-ES" sz="2000" dirty="0" err="1" smtClean="0">
                <a:solidFill>
                  <a:schemeClr val="accent1">
                    <a:lumMod val="50000"/>
                  </a:schemeClr>
                </a:solidFill>
              </a:rPr>
              <a:t>deliverable</a:t>
            </a:r>
            <a:r>
              <a:rPr lang="es-ES" sz="2000" dirty="0" smtClean="0">
                <a:solidFill>
                  <a:schemeClr val="accent1">
                    <a:lumMod val="50000"/>
                  </a:schemeClr>
                </a:solidFill>
              </a:rPr>
              <a:t> </a:t>
            </a:r>
            <a:r>
              <a:rPr lang="es-ES" sz="2000" dirty="0" err="1" smtClean="0">
                <a:solidFill>
                  <a:schemeClr val="accent1">
                    <a:lumMod val="50000"/>
                  </a:schemeClr>
                </a:solidFill>
              </a:rPr>
              <a:t>pending</a:t>
            </a:r>
            <a:r>
              <a:rPr lang="es-ES" sz="2000" dirty="0" smtClean="0">
                <a:solidFill>
                  <a:schemeClr val="accent1">
                    <a:lumMod val="50000"/>
                  </a:schemeClr>
                </a:solidFill>
              </a:rPr>
              <a:t> WP7 </a:t>
            </a:r>
            <a:endParaRPr lang="en-GB" sz="2000" dirty="0" smtClean="0">
              <a:solidFill>
                <a:schemeClr val="accent1">
                  <a:lumMod val="50000"/>
                </a:schemeClr>
              </a:solidFill>
            </a:endParaRPr>
          </a:p>
        </p:txBody>
      </p:sp>
    </p:spTree>
    <p:extLst>
      <p:ext uri="{BB962C8B-B14F-4D97-AF65-F5344CB8AC3E}">
        <p14:creationId xmlns:p14="http://schemas.microsoft.com/office/powerpoint/2010/main" val="371264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Milestones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grpSp>
        <p:nvGrpSpPr>
          <p:cNvPr id="4" name="3 Grupo"/>
          <p:cNvGrpSpPr/>
          <p:nvPr/>
        </p:nvGrpSpPr>
        <p:grpSpPr>
          <a:xfrm>
            <a:off x="740543" y="931231"/>
            <a:ext cx="7816054" cy="5594113"/>
            <a:chOff x="740543" y="764704"/>
            <a:chExt cx="7816054" cy="5594113"/>
          </a:xfrm>
        </p:grpSpPr>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l="11306" t="17337" r="11442" b="55999"/>
            <a:stretch/>
          </p:blipFill>
          <p:spPr>
            <a:xfrm>
              <a:off x="899592" y="2708920"/>
              <a:ext cx="7483183" cy="3649897"/>
            </a:xfrm>
            <a:prstGeom prst="rect">
              <a:avLst/>
            </a:prstGeom>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56"/>
            <a:stretch/>
          </p:blipFill>
          <p:spPr bwMode="auto">
            <a:xfrm>
              <a:off x="740543" y="764704"/>
              <a:ext cx="7816054"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chemeClr val="accent1">
                    <a:lumMod val="75000"/>
                  </a:schemeClr>
                </a:solidFill>
                <a:effectLst>
                  <a:outerShdw blurRad="38100" dist="38100" dir="2700000" algn="tl">
                    <a:srgbClr val="C0C0C0"/>
                  </a:outerShdw>
                </a:effectLst>
                <a:latin typeface="+mj-lt"/>
                <a:ea typeface="+mj-ea"/>
                <a:cs typeface="+mj-cs"/>
              </a:rPr>
              <a:t>Pending Milestones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graphicFrame>
        <p:nvGraphicFramePr>
          <p:cNvPr id="6" name="5 Tabla"/>
          <p:cNvGraphicFramePr>
            <a:graphicFrameLocks noGrp="1"/>
          </p:cNvGraphicFramePr>
          <p:nvPr>
            <p:extLst>
              <p:ext uri="{D42A27DB-BD31-4B8C-83A1-F6EECF244321}">
                <p14:modId xmlns:p14="http://schemas.microsoft.com/office/powerpoint/2010/main" val="919641210"/>
              </p:ext>
            </p:extLst>
          </p:nvPr>
        </p:nvGraphicFramePr>
        <p:xfrm>
          <a:off x="1115616" y="1340768"/>
          <a:ext cx="6768752" cy="2667000"/>
        </p:xfrm>
        <a:graphic>
          <a:graphicData uri="http://schemas.openxmlformats.org/drawingml/2006/table">
            <a:tbl>
              <a:tblPr firstRow="1" bandRow="1">
                <a:tableStyleId>{5940675A-B579-460E-94D1-54222C63F5DA}</a:tableStyleId>
              </a:tblPr>
              <a:tblGrid>
                <a:gridCol w="1152128"/>
                <a:gridCol w="3600400"/>
                <a:gridCol w="864096"/>
                <a:gridCol w="1152128"/>
              </a:tblGrid>
              <a:tr h="370840">
                <a:tc>
                  <a:txBody>
                    <a:bodyPr/>
                    <a:lstStyle/>
                    <a:p>
                      <a:r>
                        <a:rPr lang="en-GB" sz="1400" b="1" noProof="0" dirty="0" smtClean="0"/>
                        <a:t>Milestone N. </a:t>
                      </a:r>
                      <a:endParaRPr lang="en-GB" sz="1400" b="1" noProof="0" dirty="0"/>
                    </a:p>
                  </a:txBody>
                  <a:tcPr/>
                </a:tc>
                <a:tc>
                  <a:txBody>
                    <a:bodyPr/>
                    <a:lstStyle/>
                    <a:p>
                      <a:r>
                        <a:rPr lang="en-GB" sz="1400" b="1" noProof="0" dirty="0" smtClean="0"/>
                        <a:t>Milestone Title</a:t>
                      </a:r>
                      <a:endParaRPr lang="en-GB" sz="1400" b="1" noProof="0" dirty="0"/>
                    </a:p>
                  </a:txBody>
                  <a:tcPr/>
                </a:tc>
                <a:tc>
                  <a:txBody>
                    <a:bodyPr/>
                    <a:lstStyle/>
                    <a:p>
                      <a:r>
                        <a:rPr lang="en-GB" sz="1400" b="1" noProof="0" dirty="0" smtClean="0"/>
                        <a:t>WP number</a:t>
                      </a:r>
                      <a:endParaRPr lang="en-GB" sz="1400" b="1" noProof="0" dirty="0"/>
                    </a:p>
                  </a:txBody>
                  <a:tcPr/>
                </a:tc>
                <a:tc>
                  <a:txBody>
                    <a:bodyPr/>
                    <a:lstStyle/>
                    <a:p>
                      <a:r>
                        <a:rPr lang="en-GB" sz="1400" b="1" noProof="0" dirty="0" smtClean="0"/>
                        <a:t>Delivery date</a:t>
                      </a:r>
                      <a:endParaRPr lang="en-GB" sz="1400" b="1" noProof="0" dirty="0"/>
                    </a:p>
                  </a:txBody>
                  <a:tcPr/>
                </a:tc>
              </a:tr>
              <a:tr h="370840">
                <a:tc>
                  <a:txBody>
                    <a:bodyPr/>
                    <a:lstStyle/>
                    <a:p>
                      <a:r>
                        <a:rPr lang="es-ES" sz="1400" b="0" noProof="0" dirty="0" smtClean="0"/>
                        <a:t>MS13</a:t>
                      </a:r>
                      <a:endParaRPr lang="en-GB" sz="1400" b="0" noProof="0" dirty="0"/>
                    </a:p>
                  </a:txBody>
                  <a:tcPr/>
                </a:tc>
                <a:tc>
                  <a:txBody>
                    <a:bodyPr/>
                    <a:lstStyle/>
                    <a:p>
                      <a:r>
                        <a:rPr lang="en-GB" sz="1400" b="0" noProof="0" dirty="0" smtClean="0"/>
                        <a:t>Stress test </a:t>
                      </a:r>
                      <a:endParaRPr lang="en-GB" sz="1400" b="0" noProof="0" dirty="0"/>
                    </a:p>
                  </a:txBody>
                  <a:tcPr/>
                </a:tc>
                <a:tc>
                  <a:txBody>
                    <a:bodyPr/>
                    <a:lstStyle/>
                    <a:p>
                      <a:r>
                        <a:rPr lang="es-ES" sz="1400" b="0" noProof="0" dirty="0" smtClean="0"/>
                        <a:t>WP3</a:t>
                      </a:r>
                      <a:endParaRPr lang="en-GB" sz="1400" b="0" noProof="0" dirty="0"/>
                    </a:p>
                  </a:txBody>
                  <a:tcPr/>
                </a:tc>
                <a:tc>
                  <a:txBody>
                    <a:bodyPr/>
                    <a:lstStyle/>
                    <a:p>
                      <a:r>
                        <a:rPr lang="es-ES" sz="1400" b="0" noProof="0" dirty="0" smtClean="0">
                          <a:solidFill>
                            <a:srgbClr val="FF0000"/>
                          </a:solidFill>
                        </a:rPr>
                        <a:t>31/12/2016</a:t>
                      </a:r>
                      <a:endParaRPr lang="en-GB" sz="1400" b="0" noProof="0" dirty="0">
                        <a:solidFill>
                          <a:srgbClr val="FF0000"/>
                        </a:solidFill>
                      </a:endParaRPr>
                    </a:p>
                  </a:txBody>
                  <a:tcPr/>
                </a:tc>
              </a:tr>
              <a:tr h="370840">
                <a:tc>
                  <a:txBody>
                    <a:bodyPr/>
                    <a:lstStyle/>
                    <a:p>
                      <a:r>
                        <a:rPr lang="es-ES" sz="1400" noProof="0" dirty="0" smtClean="0"/>
                        <a:t>MS14</a:t>
                      </a:r>
                      <a:endParaRPr lang="en-GB" sz="1400" noProof="0" dirty="0"/>
                    </a:p>
                  </a:txBody>
                  <a:tcPr/>
                </a:tc>
                <a:tc>
                  <a:txBody>
                    <a:bodyPr/>
                    <a:lstStyle/>
                    <a:p>
                      <a:r>
                        <a:rPr lang="en-GB" sz="1400" noProof="0" dirty="0" smtClean="0"/>
                        <a:t> Load of actual Gaia data </a:t>
                      </a:r>
                      <a:endParaRPr lang="en-GB" sz="1400" noProof="0" dirty="0"/>
                    </a:p>
                  </a:txBody>
                  <a:tcPr/>
                </a:tc>
                <a:tc>
                  <a:txBody>
                    <a:bodyPr/>
                    <a:lstStyle/>
                    <a:p>
                      <a:r>
                        <a:rPr lang="en-GB" sz="1400" noProof="0" dirty="0" smtClean="0"/>
                        <a:t>WP3,</a:t>
                      </a:r>
                      <a:r>
                        <a:rPr lang="en-GB" sz="1400" baseline="0" noProof="0" dirty="0" smtClean="0"/>
                        <a:t> WP5</a:t>
                      </a:r>
                      <a:endParaRPr lang="en-GB" sz="1400" noProof="0" dirty="0"/>
                    </a:p>
                  </a:txBody>
                  <a:tcPr/>
                </a:tc>
                <a:tc>
                  <a:txBody>
                    <a:bodyPr/>
                    <a:lstStyle/>
                    <a:p>
                      <a:r>
                        <a:rPr lang="en-GB" sz="1400" noProof="0" dirty="0" smtClean="0">
                          <a:solidFill>
                            <a:srgbClr val="FF0000"/>
                          </a:solidFill>
                        </a:rPr>
                        <a:t>01/01/2017</a:t>
                      </a:r>
                    </a:p>
                  </a:txBody>
                  <a:tcPr/>
                </a:tc>
              </a:tr>
              <a:tr h="370840">
                <a:tc>
                  <a:txBody>
                    <a:bodyPr/>
                    <a:lstStyle/>
                    <a:p>
                      <a:r>
                        <a:rPr lang="es-ES" sz="1400" noProof="0" dirty="0" smtClean="0"/>
                        <a:t>MS15</a:t>
                      </a:r>
                      <a:endParaRPr lang="en-GB" sz="1400" noProof="0" dirty="0"/>
                    </a:p>
                  </a:txBody>
                  <a:tcPr/>
                </a:tc>
                <a:tc>
                  <a:txBody>
                    <a:bodyPr/>
                    <a:lstStyle/>
                    <a:p>
                      <a:r>
                        <a:rPr lang="en-GB" sz="1400" dirty="0" smtClean="0"/>
                        <a:t>Completion meeting &amp; final external review</a:t>
                      </a:r>
                      <a:endParaRPr lang="en-GB" sz="1400" noProof="0" dirty="0"/>
                    </a:p>
                  </a:txBody>
                  <a:tcPr/>
                </a:tc>
                <a:tc>
                  <a:txBody>
                    <a:bodyPr/>
                    <a:lstStyle/>
                    <a:p>
                      <a:r>
                        <a:rPr lang="en-GB" sz="1400" noProof="0" dirty="0" smtClean="0"/>
                        <a:t>WP1</a:t>
                      </a:r>
                      <a:endParaRPr lang="en-GB" sz="1400" noProof="0" dirty="0"/>
                    </a:p>
                  </a:txBody>
                  <a:tcPr/>
                </a:tc>
                <a:tc>
                  <a:txBody>
                    <a:bodyPr/>
                    <a:lstStyle/>
                    <a:p>
                      <a:r>
                        <a:rPr lang="en-GB" sz="1400" noProof="0" dirty="0" smtClean="0"/>
                        <a:t>01/03/2017</a:t>
                      </a:r>
                      <a:endParaRPr lang="en-GB" sz="1400" noProof="0" dirty="0"/>
                    </a:p>
                  </a:txBody>
                  <a:tcPr/>
                </a:tc>
              </a:tr>
              <a:tr h="370840">
                <a:tc>
                  <a:txBody>
                    <a:bodyPr/>
                    <a:lstStyle/>
                    <a:p>
                      <a:r>
                        <a:rPr lang="es-ES" sz="1400" noProof="0" dirty="0" smtClean="0"/>
                        <a:t>MS16</a:t>
                      </a:r>
                      <a:endParaRPr lang="en-GB" sz="1400" noProof="0" dirty="0"/>
                    </a:p>
                  </a:txBody>
                  <a:tcPr/>
                </a:tc>
                <a:tc>
                  <a:txBody>
                    <a:bodyPr/>
                    <a:lstStyle/>
                    <a:p>
                      <a:r>
                        <a:rPr lang="en-GB" sz="1400" noProof="0" dirty="0" smtClean="0"/>
                        <a:t>GENIUS products availability</a:t>
                      </a:r>
                      <a:endParaRPr lang="en-GB" sz="1400" noProof="0" dirty="0"/>
                    </a:p>
                  </a:txBody>
                  <a:tcPr/>
                </a:tc>
                <a:tc>
                  <a:txBody>
                    <a:bodyPr/>
                    <a:lstStyle/>
                    <a:p>
                      <a:r>
                        <a:rPr lang="es-ES" sz="1400" noProof="0" dirty="0" smtClean="0"/>
                        <a:t>ALL</a:t>
                      </a:r>
                      <a:endParaRPr lang="en-GB" sz="1400" noProof="0" dirty="0"/>
                    </a:p>
                  </a:txBody>
                  <a:tcPr/>
                </a:tc>
                <a:tc>
                  <a:txBody>
                    <a:bodyPr/>
                    <a:lstStyle/>
                    <a:p>
                      <a:r>
                        <a:rPr lang="en-GB" sz="1400" noProof="0" dirty="0" smtClean="0"/>
                        <a:t>31/01/2017</a:t>
                      </a:r>
                      <a:endParaRPr lang="en-GB" sz="1400" noProof="0" dirty="0"/>
                    </a:p>
                  </a:txBody>
                  <a:tcPr/>
                </a:tc>
              </a:tr>
              <a:tr h="370840">
                <a:tc>
                  <a:txBody>
                    <a:bodyPr/>
                    <a:lstStyle/>
                    <a:p>
                      <a:r>
                        <a:rPr lang="es-ES" sz="1400" noProof="0" dirty="0" smtClean="0"/>
                        <a:t>MS17</a:t>
                      </a:r>
                      <a:endParaRPr lang="en-GB" sz="1400" noProof="0" dirty="0"/>
                    </a:p>
                  </a:txBody>
                  <a:tcPr/>
                </a:tc>
                <a:tc>
                  <a:txBody>
                    <a:bodyPr/>
                    <a:lstStyle/>
                    <a:p>
                      <a:r>
                        <a:rPr lang="en-GB" sz="1400" dirty="0" smtClean="0"/>
                        <a:t>Handover of GENIUS portal to Gaia community </a:t>
                      </a:r>
                      <a:endParaRPr lang="en-GB" sz="1400" noProof="0" dirty="0"/>
                    </a:p>
                  </a:txBody>
                  <a:tcPr/>
                </a:tc>
                <a:tc>
                  <a:txBody>
                    <a:bodyPr/>
                    <a:lstStyle/>
                    <a:p>
                      <a:r>
                        <a:rPr lang="es-ES" sz="1400" noProof="0" dirty="0" smtClean="0"/>
                        <a:t>WP7</a:t>
                      </a:r>
                      <a:endParaRPr lang="en-GB"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31/01/2017</a:t>
                      </a:r>
                      <a:endParaRPr lang="en-GB" sz="1400" noProof="0" dirty="0" smtClean="0"/>
                    </a:p>
                  </a:txBody>
                  <a:tcPr/>
                </a:tc>
              </a:tr>
            </a:tbl>
          </a:graphicData>
        </a:graphic>
      </p:graphicFrame>
    </p:spTree>
    <p:extLst>
      <p:ext uri="{BB962C8B-B14F-4D97-AF65-F5344CB8AC3E}">
        <p14:creationId xmlns:p14="http://schemas.microsoft.com/office/powerpoint/2010/main" val="3606806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Travel costs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7544" t="6003" r="11377" b="71331"/>
          <a:stretch/>
        </p:blipFill>
        <p:spPr>
          <a:xfrm>
            <a:off x="205625" y="1319274"/>
            <a:ext cx="8614847" cy="3405870"/>
          </a:xfrm>
          <a:prstGeom prst="rect">
            <a:avLst/>
          </a:prstGeom>
        </p:spPr>
      </p:pic>
      <p:sp>
        <p:nvSpPr>
          <p:cNvPr id="3" name="2 CuadroTexto"/>
          <p:cNvSpPr txBox="1"/>
          <p:nvPr/>
        </p:nvSpPr>
        <p:spPr bwMode="auto">
          <a:xfrm>
            <a:off x="323528" y="4941168"/>
            <a:ext cx="8363271" cy="646331"/>
          </a:xfrm>
          <a:prstGeom prst="rect">
            <a:avLst/>
          </a:prstGeom>
          <a:noFill/>
          <a:ln w="9525">
            <a:noFill/>
            <a:miter lim="800000"/>
            <a:headEnd/>
            <a:tailEnd/>
          </a:ln>
        </p:spPr>
        <p:txBody>
          <a:bodyPr wrap="square" rtlCol="0">
            <a:spAutoFit/>
          </a:bodyPr>
          <a:lstStyle/>
          <a:p>
            <a:pPr algn="ctr">
              <a:lnSpc>
                <a:spcPct val="90000"/>
              </a:lnSpc>
            </a:pPr>
            <a:r>
              <a:rPr lang="en-GB" sz="2000" dirty="0" smtClean="0">
                <a:solidFill>
                  <a:schemeClr val="accent1">
                    <a:lumMod val="75000"/>
                  </a:schemeClr>
                </a:solidFill>
              </a:rPr>
              <a:t>Only money to spend after March 2017 is </a:t>
            </a:r>
          </a:p>
          <a:p>
            <a:pPr algn="ctr">
              <a:lnSpc>
                <a:spcPct val="90000"/>
              </a:lnSpc>
            </a:pPr>
            <a:r>
              <a:rPr lang="en-GB" sz="2000" dirty="0" smtClean="0">
                <a:solidFill>
                  <a:schemeClr val="accent1">
                    <a:lumMod val="75000"/>
                  </a:schemeClr>
                </a:solidFill>
              </a:rPr>
              <a:t>travelling  costs to Brussels for final review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Gender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3" name="2 Rectángulo"/>
          <p:cNvSpPr/>
          <p:nvPr/>
        </p:nvSpPr>
        <p:spPr>
          <a:xfrm>
            <a:off x="251520" y="980728"/>
            <a:ext cx="8640960" cy="5724644"/>
          </a:xfrm>
          <a:prstGeom prst="rect">
            <a:avLst/>
          </a:prstGeom>
        </p:spPr>
        <p:txBody>
          <a:bodyPr wrap="square">
            <a:spAutoFit/>
          </a:bodyPr>
          <a:lstStyle/>
          <a:p>
            <a:pPr algn="just">
              <a:buFont typeface="Arial" pitchFamily="34" charset="0"/>
              <a:buChar char="•"/>
            </a:pPr>
            <a:r>
              <a:rPr lang="en-GB" dirty="0" smtClean="0">
                <a:solidFill>
                  <a:srgbClr val="0D88A5"/>
                </a:solidFill>
              </a:rPr>
              <a:t> </a:t>
            </a:r>
            <a:r>
              <a:rPr lang="en-GB" sz="2400" dirty="0" smtClean="0">
                <a:solidFill>
                  <a:srgbClr val="0D88A5"/>
                </a:solidFill>
              </a:rPr>
              <a:t>Keeping in mind the principles of the European Charter for Researchers and t</a:t>
            </a:r>
            <a:r>
              <a:rPr lang="en-GB" sz="2400" dirty="0" smtClean="0">
                <a:solidFill>
                  <a:srgbClr val="0C7A94"/>
                </a:solidFill>
              </a:rPr>
              <a:t>h</a:t>
            </a:r>
            <a:r>
              <a:rPr lang="en-GB" sz="2400" dirty="0" smtClean="0">
                <a:solidFill>
                  <a:srgbClr val="0D88A5"/>
                </a:solidFill>
              </a:rPr>
              <a:t>e Code of Conduct for recruitment. It has taken place in a globally coordinated way and placing an emphasis on individual excellence and capacity for team working and taking special care to ensure equal opportunity and gender balance.</a:t>
            </a:r>
          </a:p>
          <a:p>
            <a:pPr algn="just">
              <a:buFont typeface="Arial" pitchFamily="34" charset="0"/>
              <a:buChar char="•"/>
            </a:pPr>
            <a:endParaRPr lang="en-GB" sz="2400" dirty="0" smtClean="0">
              <a:solidFill>
                <a:srgbClr val="0D88A5"/>
              </a:solidFill>
            </a:endParaRPr>
          </a:p>
          <a:p>
            <a:pPr algn="just">
              <a:buFont typeface="Arial" pitchFamily="34" charset="0"/>
              <a:buChar char="•"/>
            </a:pPr>
            <a:r>
              <a:rPr lang="en-GB" sz="2400" dirty="0" smtClean="0">
                <a:solidFill>
                  <a:srgbClr val="0D88A5"/>
                </a:solidFill>
              </a:rPr>
              <a:t> In computer science projects, the IAU statistics show that a 16% female staff is the average. In the GENIUS hiring we have managed to improve this percentage to 25% in the newly hired personnel</a:t>
            </a:r>
            <a:r>
              <a:rPr lang="en-GB" sz="2000" dirty="0" smtClean="0">
                <a:solidFill>
                  <a:srgbClr val="0D88A5"/>
                </a:solidFill>
              </a:rPr>
              <a:t> (calculated by number of contracts not FTEs)</a:t>
            </a:r>
            <a:r>
              <a:rPr lang="en-GB" sz="2400" dirty="0" smtClean="0">
                <a:solidFill>
                  <a:srgbClr val="0D88A5"/>
                </a:solidFill>
              </a:rPr>
              <a:t>.</a:t>
            </a:r>
          </a:p>
          <a:p>
            <a:pPr algn="just">
              <a:buFont typeface="Arial" pitchFamily="34" charset="0"/>
              <a:buChar char="•"/>
            </a:pPr>
            <a:endParaRPr lang="es-ES" sz="2400" dirty="0" smtClean="0">
              <a:solidFill>
                <a:srgbClr val="0D88A5"/>
              </a:solidFill>
            </a:endParaRPr>
          </a:p>
          <a:p>
            <a:pPr algn="just">
              <a:buFont typeface="Arial" pitchFamily="34" charset="0"/>
              <a:buChar char="•"/>
            </a:pPr>
            <a:r>
              <a:rPr lang="es-ES" sz="2400" dirty="0" smtClean="0">
                <a:solidFill>
                  <a:srgbClr val="0D88A5"/>
                </a:solidFill>
              </a:rPr>
              <a:t> </a:t>
            </a:r>
            <a:r>
              <a:rPr lang="en-GB" sz="2400" dirty="0" smtClean="0">
                <a:solidFill>
                  <a:srgbClr val="0D88A5"/>
                </a:solidFill>
              </a:rPr>
              <a:t>External Advisory Committee: 1 out of 4. </a:t>
            </a:r>
          </a:p>
          <a:p>
            <a:endParaRPr lang="es-ES" sz="2600" b="0" dirty="0" smtClean="0">
              <a:solidFill>
                <a:srgbClr val="0D88A5"/>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Gender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3" name="2 Rectángulo"/>
          <p:cNvSpPr/>
          <p:nvPr/>
        </p:nvSpPr>
        <p:spPr>
          <a:xfrm>
            <a:off x="251520" y="980728"/>
            <a:ext cx="8640960" cy="2616101"/>
          </a:xfrm>
          <a:prstGeom prst="rect">
            <a:avLst/>
          </a:prstGeom>
        </p:spPr>
        <p:txBody>
          <a:bodyPr wrap="square">
            <a:spAutoFit/>
          </a:bodyPr>
          <a:lstStyle/>
          <a:p>
            <a:pPr algn="just">
              <a:buFont typeface="Arial" pitchFamily="34" charset="0"/>
              <a:buChar char="•"/>
            </a:pPr>
            <a:r>
              <a:rPr lang="en-GB" dirty="0" smtClean="0">
                <a:solidFill>
                  <a:schemeClr val="accent1">
                    <a:lumMod val="75000"/>
                  </a:schemeClr>
                </a:solidFill>
              </a:rPr>
              <a:t> </a:t>
            </a:r>
            <a:r>
              <a:rPr lang="en-GB" sz="2400" dirty="0" smtClean="0">
                <a:solidFill>
                  <a:schemeClr val="accent1">
                    <a:lumMod val="75000"/>
                  </a:schemeClr>
                </a:solidFill>
              </a:rPr>
              <a:t>Deliverable D1.11 Report on dynamics of the gender balance. (01/04/2017)</a:t>
            </a:r>
          </a:p>
          <a:p>
            <a:pPr algn="just">
              <a:buFont typeface="Arial" pitchFamily="34" charset="0"/>
              <a:buChar char="•"/>
            </a:pPr>
            <a:endParaRPr lang="en-GB" sz="2400" dirty="0" smtClean="0">
              <a:solidFill>
                <a:schemeClr val="accent1">
                  <a:lumMod val="75000"/>
                </a:schemeClr>
              </a:solidFill>
            </a:endParaRPr>
          </a:p>
          <a:p>
            <a:pPr lvl="1" algn="just"/>
            <a:r>
              <a:rPr lang="en-GB" sz="4400" dirty="0" smtClean="0">
                <a:solidFill>
                  <a:schemeClr val="accent1">
                    <a:lumMod val="75000"/>
                  </a:schemeClr>
                </a:solidFill>
                <a:latin typeface="Arial"/>
                <a:cs typeface="Arial"/>
              </a:rPr>
              <a:t>→ </a:t>
            </a:r>
            <a:r>
              <a:rPr lang="en-GB" dirty="0" smtClean="0">
                <a:solidFill>
                  <a:schemeClr val="accent1">
                    <a:lumMod val="75000"/>
                  </a:schemeClr>
                </a:solidFill>
                <a:latin typeface="Arial"/>
                <a:cs typeface="Arial"/>
              </a:rPr>
              <a:t>need of inputs from WPs </a:t>
            </a:r>
            <a:r>
              <a:rPr lang="en-GB" sz="1800" dirty="0" smtClean="0">
                <a:solidFill>
                  <a:schemeClr val="accent1">
                    <a:lumMod val="75000"/>
                  </a:schemeClr>
                </a:solidFill>
                <a:latin typeface="Arial"/>
                <a:cs typeface="Arial"/>
              </a:rPr>
              <a:t>(number of women contracted, ratio of interviewed women for positions…)</a:t>
            </a:r>
            <a:endParaRPr lang="en-GB" sz="1800" dirty="0" smtClean="0">
              <a:solidFill>
                <a:schemeClr val="accent1">
                  <a:lumMod val="75000"/>
                </a:schemeClr>
              </a:solidFill>
            </a:endParaRPr>
          </a:p>
          <a:p>
            <a:endParaRPr lang="es-ES" sz="2600" b="0" dirty="0" smtClean="0">
              <a:solidFill>
                <a:srgbClr val="0D88A5"/>
              </a:solidFill>
            </a:endParaRPr>
          </a:p>
        </p:txBody>
      </p:sp>
    </p:spTree>
    <p:extLst>
      <p:ext uri="{BB962C8B-B14F-4D97-AF65-F5344CB8AC3E}">
        <p14:creationId xmlns:p14="http://schemas.microsoft.com/office/powerpoint/2010/main" val="3685073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0" name="Rectangle 4"/>
          <p:cNvSpPr>
            <a:spLocks noChangeArrowheads="1"/>
          </p:cNvSpPr>
          <p:nvPr/>
        </p:nvSpPr>
        <p:spPr bwMode="auto">
          <a:xfrm>
            <a:off x="395536" y="1268760"/>
            <a:ext cx="8062664" cy="5040560"/>
          </a:xfrm>
          <a:prstGeom prst="rect">
            <a:avLst/>
          </a:prstGeom>
          <a:solidFill>
            <a:srgbClr val="FFFFFF"/>
          </a:solidFill>
          <a:ln w="9525">
            <a:noFill/>
            <a:miter lim="800000"/>
            <a:headEnd/>
            <a:tailEnd/>
          </a:ln>
        </p:spPr>
        <p:txBody>
          <a:bodyPr/>
          <a:lstStyle/>
          <a:p>
            <a:r>
              <a:rPr lang="en-GB" sz="2600" dirty="0" smtClean="0">
                <a:solidFill>
                  <a:srgbClr val="0D88A5"/>
                </a:solidFill>
              </a:rPr>
              <a:t>This package provides the overall administrative management of GENIUS.</a:t>
            </a:r>
          </a:p>
          <a:p>
            <a:endParaRPr lang="en-US" sz="2600" dirty="0" smtClean="0">
              <a:solidFill>
                <a:srgbClr val="0D88A5"/>
              </a:solidFill>
            </a:endParaRPr>
          </a:p>
          <a:p>
            <a:endParaRPr lang="en-US" sz="2600" dirty="0" smtClean="0">
              <a:solidFill>
                <a:srgbClr val="0D88A5"/>
              </a:solidFill>
            </a:endParaRPr>
          </a:p>
          <a:p>
            <a:pPr algn="just"/>
            <a:r>
              <a:rPr lang="en-GB" sz="2600" b="0" dirty="0" smtClean="0">
                <a:solidFill>
                  <a:srgbClr val="0D88A5"/>
                </a:solidFill>
              </a:rPr>
              <a:t>This work package includes the </a:t>
            </a:r>
            <a:r>
              <a:rPr lang="en-GB" sz="2600" dirty="0" smtClean="0">
                <a:solidFill>
                  <a:srgbClr val="0D88A5"/>
                </a:solidFill>
              </a:rPr>
              <a:t>administrative tasks to fulfil the EC requirements and rules</a:t>
            </a:r>
            <a:r>
              <a:rPr lang="en-GB" sz="2600" b="0" dirty="0" smtClean="0">
                <a:solidFill>
                  <a:srgbClr val="0D88A5"/>
                </a:solidFill>
              </a:rPr>
              <a:t> as well as the </a:t>
            </a:r>
            <a:r>
              <a:rPr lang="en-GB" sz="2600" dirty="0" smtClean="0">
                <a:solidFill>
                  <a:srgbClr val="0D88A5"/>
                </a:solidFill>
              </a:rPr>
              <a:t>global administrative tasks inside the consortium</a:t>
            </a:r>
            <a:r>
              <a:rPr lang="en-GB" sz="2600" b="0" dirty="0" smtClean="0">
                <a:solidFill>
                  <a:srgbClr val="0D88A5"/>
                </a:solidFill>
              </a:rPr>
              <a:t>, including financial management, intellectual property management and project documentation. These tasks are carried out by the GENIUS coordinator assisted by a hired project manager.</a:t>
            </a:r>
            <a:endParaRPr lang="en-GB" sz="2600" b="0" dirty="0">
              <a:solidFill>
                <a:srgbClr val="0D88A5"/>
              </a:solidFill>
            </a:endParaRPr>
          </a:p>
        </p:txBody>
      </p:sp>
      <p:sp>
        <p:nvSpPr>
          <p:cNvPr id="4" name="Titre 1"/>
          <p:cNvSpPr txBox="1">
            <a:spLocks/>
          </p:cNvSpPr>
          <p:nvPr/>
        </p:nvSpPr>
        <p:spPr>
          <a:xfrm>
            <a:off x="457200" y="274638"/>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4000" kern="0" dirty="0" smtClean="0">
                <a:solidFill>
                  <a:srgbClr val="429ED0"/>
                </a:solidFill>
                <a:effectLst>
                  <a:outerShdw blurRad="38100" dist="38100" dir="2700000" algn="tl">
                    <a:srgbClr val="C0C0C0"/>
                  </a:outerShdw>
                </a:effectLst>
                <a:latin typeface="+mj-lt"/>
                <a:ea typeface="+mj-ea"/>
                <a:cs typeface="+mj-cs"/>
              </a:rPr>
              <a:t>Management</a:t>
            </a:r>
            <a:endParaRPr kumimoji="0" lang="en-GB" sz="4000" b="1" i="0" u="none" strike="noStrike" kern="0" cap="none" spc="0" normalizeH="0" baseline="0" noProof="0" dirty="0">
              <a:ln>
                <a:noFill/>
              </a:ln>
              <a:solidFill>
                <a:srgbClr val="429ED0"/>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2900"/>
                                        </p:tgtEl>
                                        <p:attrNameLst>
                                          <p:attrName>style.visibility</p:attrName>
                                        </p:attrNameLst>
                                      </p:cBhvr>
                                      <p:to>
                                        <p:strVal val="visible"/>
                                      </p:to>
                                    </p:set>
                                    <p:animEffect transition="in" filter="dissolve">
                                      <p:cBhvr>
                                        <p:cTn id="7" dur="500"/>
                                        <p:tgtEl>
                                          <p:spTgt spid="59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274638"/>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T1.1 Global administrative tasks</a:t>
            </a:r>
            <a:endParaRPr lang="en-GB" sz="4000" kern="0" dirty="0">
              <a:solidFill>
                <a:srgbClr val="429ED0"/>
              </a:solidFill>
              <a:effectLst>
                <a:outerShdw blurRad="38100" dist="38100" dir="2700000" algn="tl">
                  <a:srgbClr val="C0C0C0"/>
                </a:outerShdw>
              </a:effectLst>
              <a:latin typeface="+mj-lt"/>
              <a:ea typeface="+mj-ea"/>
              <a:cs typeface="+mj-cs"/>
            </a:endParaRPr>
          </a:p>
        </p:txBody>
      </p:sp>
      <p:sp>
        <p:nvSpPr>
          <p:cNvPr id="3" name="Rectangle 4"/>
          <p:cNvSpPr>
            <a:spLocks noChangeArrowheads="1"/>
          </p:cNvSpPr>
          <p:nvPr/>
        </p:nvSpPr>
        <p:spPr bwMode="auto">
          <a:xfrm>
            <a:off x="395536" y="1196752"/>
            <a:ext cx="8208912" cy="5040560"/>
          </a:xfrm>
          <a:prstGeom prst="rect">
            <a:avLst/>
          </a:prstGeom>
          <a:solidFill>
            <a:srgbClr val="FFFFFF"/>
          </a:solidFill>
          <a:ln w="9525">
            <a:noFill/>
            <a:miter lim="800000"/>
            <a:headEnd/>
            <a:tailEnd/>
          </a:ln>
        </p:spPr>
        <p:txBody>
          <a:bodyPr/>
          <a:lstStyle/>
          <a:p>
            <a:r>
              <a:rPr lang="en-US" sz="2600" dirty="0" smtClean="0">
                <a:solidFill>
                  <a:srgbClr val="0D88A5"/>
                </a:solidFill>
              </a:rPr>
              <a:t>Task leader: </a:t>
            </a:r>
            <a:r>
              <a:rPr lang="en-US" sz="2600" b="0" dirty="0" smtClean="0">
                <a:solidFill>
                  <a:srgbClr val="0D88A5"/>
                </a:solidFill>
              </a:rPr>
              <a:t>UB </a:t>
            </a:r>
          </a:p>
          <a:p>
            <a:endParaRPr lang="es-ES" sz="2600" dirty="0" smtClean="0">
              <a:solidFill>
                <a:srgbClr val="0D88A5"/>
              </a:solidFill>
            </a:endParaRPr>
          </a:p>
          <a:p>
            <a:pPr lvl="1"/>
            <a:r>
              <a:rPr lang="en-GB" sz="2400" b="0" dirty="0" smtClean="0">
                <a:solidFill>
                  <a:srgbClr val="0D88A5"/>
                </a:solidFill>
              </a:rPr>
              <a:t>General tasks:</a:t>
            </a:r>
          </a:p>
          <a:p>
            <a:pPr marL="1089025" lvl="2" indent="-174625">
              <a:buFont typeface="Arial" pitchFamily="34" charset="0"/>
              <a:buChar char="•"/>
            </a:pPr>
            <a:r>
              <a:rPr lang="en-GB" sz="2000" b="0" dirty="0" smtClean="0">
                <a:solidFill>
                  <a:srgbClr val="0D88A5"/>
                </a:solidFill>
              </a:rPr>
              <a:t>coordination of EC reporting, </a:t>
            </a:r>
          </a:p>
          <a:p>
            <a:pPr marL="1089025" lvl="2" indent="-174625">
              <a:buFont typeface="Arial" pitchFamily="34" charset="0"/>
              <a:buChar char="•"/>
            </a:pPr>
            <a:r>
              <a:rPr lang="en-GB" sz="2000" b="0" dirty="0" smtClean="0">
                <a:solidFill>
                  <a:srgbClr val="0D88A5"/>
                </a:solidFill>
              </a:rPr>
              <a:t>maintenance of the </a:t>
            </a:r>
            <a:r>
              <a:rPr lang="en-GB" sz="2000" b="0" dirty="0" err="1" smtClean="0">
                <a:solidFill>
                  <a:srgbClr val="0D88A5"/>
                </a:solidFill>
              </a:rPr>
              <a:t>TWiki</a:t>
            </a:r>
            <a:r>
              <a:rPr lang="en-GB" sz="2000" b="0" dirty="0" smtClean="0">
                <a:solidFill>
                  <a:srgbClr val="0D88A5"/>
                </a:solidFill>
              </a:rPr>
              <a:t> internal information system, </a:t>
            </a:r>
          </a:p>
          <a:p>
            <a:pPr marL="1089025" lvl="2" indent="-174625">
              <a:buFont typeface="Arial" pitchFamily="34" charset="0"/>
              <a:buChar char="•"/>
            </a:pPr>
            <a:r>
              <a:rPr lang="en-GB" sz="2000" b="0" dirty="0" smtClean="0">
                <a:solidFill>
                  <a:srgbClr val="0D88A5"/>
                </a:solidFill>
              </a:rPr>
              <a:t>management of the WebEx teleconferencing system,</a:t>
            </a:r>
          </a:p>
          <a:p>
            <a:pPr marL="1089025" lvl="2" indent="-174625">
              <a:buFont typeface="Arial" pitchFamily="34" charset="0"/>
              <a:buChar char="•"/>
            </a:pPr>
            <a:r>
              <a:rPr lang="en-GB" sz="2000" b="0" dirty="0" smtClean="0">
                <a:solidFill>
                  <a:srgbClr val="0D88A5"/>
                </a:solidFill>
              </a:rPr>
              <a:t>financial management of the project, </a:t>
            </a:r>
          </a:p>
          <a:p>
            <a:pPr marL="1089025" lvl="2" indent="-174625">
              <a:buFont typeface="Arial" pitchFamily="34" charset="0"/>
              <a:buChar char="•"/>
            </a:pPr>
            <a:r>
              <a:rPr lang="en-GB" sz="2000" b="0" dirty="0" smtClean="0">
                <a:solidFill>
                  <a:srgbClr val="0D88A5"/>
                </a:solidFill>
              </a:rPr>
              <a:t>tracking of the project technical requirements and schedule through monthly teleconferences</a:t>
            </a:r>
            <a:r>
              <a:rPr lang="en-GB" sz="2600" b="0" dirty="0" smtClean="0">
                <a:solidFill>
                  <a:srgbClr val="0D88A5"/>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274638"/>
            <a:ext cx="8229600" cy="820306"/>
          </a:xfrm>
          <a:prstGeom prst="rect">
            <a:avLst/>
          </a:prstGeom>
        </p:spPr>
        <p:txBody>
          <a:bodyPr/>
          <a:lstStyle/>
          <a:p>
            <a:pPr algn="ctr" eaLnBrk="0" hangingPunct="0">
              <a:defRPr/>
            </a:pPr>
            <a:r>
              <a:rPr lang="es-ES" sz="4000" kern="0" dirty="0" err="1" smtClean="0">
                <a:solidFill>
                  <a:srgbClr val="429ED0"/>
                </a:solidFill>
                <a:effectLst>
                  <a:outerShdw blurRad="38100" dist="38100" dir="2700000" algn="tl">
                    <a:srgbClr val="C0C0C0"/>
                  </a:outerShdw>
                </a:effectLst>
              </a:rPr>
              <a:t>Coordination</a:t>
            </a:r>
            <a:endParaRPr lang="es-ES" sz="4000" kern="0" dirty="0" smtClean="0">
              <a:solidFill>
                <a:srgbClr val="429ED0"/>
              </a:solidFill>
              <a:effectLst>
                <a:outerShdw blurRad="38100" dist="38100" dir="2700000" algn="tl">
                  <a:srgbClr val="C0C0C0"/>
                </a:outerShdw>
              </a:effectLst>
            </a:endParaRPr>
          </a:p>
          <a:p>
            <a:pPr algn="ctr" eaLnBrk="0" hangingPunct="0">
              <a:defRPr/>
            </a:pPr>
            <a:endParaRPr lang="en-GB" sz="4000" kern="0" dirty="0" smtClean="0">
              <a:solidFill>
                <a:srgbClr val="429ED0"/>
              </a:solidFill>
              <a:effectLst>
                <a:outerShdw blurRad="38100" dist="38100" dir="2700000" algn="tl">
                  <a:srgbClr val="C0C0C0"/>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 </a:t>
            </a:r>
            <a:endParaRPr lang="en-GB" sz="4000" kern="0" dirty="0">
              <a:solidFill>
                <a:srgbClr val="429ED0"/>
              </a:solidFill>
              <a:effectLst>
                <a:outerShdw blurRad="38100" dist="38100" dir="2700000" algn="tl">
                  <a:srgbClr val="C0C0C0"/>
                </a:outerShdw>
              </a:effectLst>
              <a:latin typeface="+mj-lt"/>
              <a:ea typeface="+mj-ea"/>
              <a:cs typeface="+mj-cs"/>
            </a:endParaRPr>
          </a:p>
        </p:txBody>
      </p:sp>
      <p:sp>
        <p:nvSpPr>
          <p:cNvPr id="3" name="2 Rectángulo"/>
          <p:cNvSpPr/>
          <p:nvPr/>
        </p:nvSpPr>
        <p:spPr>
          <a:xfrm>
            <a:off x="395536" y="1124744"/>
            <a:ext cx="8352928" cy="2123658"/>
          </a:xfrm>
          <a:prstGeom prst="rect">
            <a:avLst/>
          </a:prstGeom>
        </p:spPr>
        <p:txBody>
          <a:bodyPr wrap="square">
            <a:spAutoFit/>
          </a:bodyPr>
          <a:lstStyle/>
          <a:p>
            <a:pPr marL="631825" lvl="1" indent="-174625">
              <a:buFont typeface="Arial" pitchFamily="34" charset="0"/>
              <a:buChar char="•"/>
            </a:pPr>
            <a:r>
              <a:rPr lang="es-ES" sz="2600" dirty="0" err="1" smtClean="0">
                <a:solidFill>
                  <a:srgbClr val="0D88A5"/>
                </a:solidFill>
              </a:rPr>
              <a:t>Twiki</a:t>
            </a:r>
            <a:r>
              <a:rPr lang="es-ES" sz="2600" b="0" dirty="0" smtClean="0">
                <a:solidFill>
                  <a:srgbClr val="0D88A5"/>
                </a:solidFill>
              </a:rPr>
              <a:t> </a:t>
            </a:r>
            <a:r>
              <a:rPr lang="es-ES" sz="2600" b="0" dirty="0" err="1" smtClean="0">
                <a:solidFill>
                  <a:srgbClr val="0D88A5"/>
                </a:solidFill>
              </a:rPr>
              <a:t>system</a:t>
            </a:r>
            <a:r>
              <a:rPr lang="es-ES" sz="2600" b="0" dirty="0" smtClean="0">
                <a:solidFill>
                  <a:srgbClr val="0D88A5"/>
                </a:solidFill>
              </a:rPr>
              <a:t> </a:t>
            </a:r>
            <a:r>
              <a:rPr lang="es-ES" sz="2600" b="0" dirty="0" err="1" smtClean="0">
                <a:solidFill>
                  <a:srgbClr val="0D88A5"/>
                </a:solidFill>
              </a:rPr>
              <a:t>developed</a:t>
            </a:r>
            <a:r>
              <a:rPr lang="es-ES" sz="2600" b="0" dirty="0" smtClean="0">
                <a:solidFill>
                  <a:srgbClr val="0D88A5"/>
                </a:solidFill>
              </a:rPr>
              <a:t> </a:t>
            </a:r>
            <a:r>
              <a:rPr lang="es-ES" sz="2600" b="0" dirty="0" err="1" smtClean="0">
                <a:solidFill>
                  <a:srgbClr val="0D88A5"/>
                </a:solidFill>
              </a:rPr>
              <a:t>for</a:t>
            </a:r>
            <a:r>
              <a:rPr lang="es-ES" sz="2600" b="0" dirty="0" smtClean="0">
                <a:solidFill>
                  <a:srgbClr val="0D88A5"/>
                </a:solidFill>
              </a:rPr>
              <a:t> </a:t>
            </a:r>
            <a:r>
              <a:rPr lang="es-ES" sz="2600" b="0" dirty="0" err="1" smtClean="0">
                <a:solidFill>
                  <a:srgbClr val="0D88A5"/>
                </a:solidFill>
              </a:rPr>
              <a:t>internal</a:t>
            </a:r>
            <a:r>
              <a:rPr lang="es-ES" sz="2600" b="0" dirty="0" smtClean="0">
                <a:solidFill>
                  <a:srgbClr val="0D88A5"/>
                </a:solidFill>
              </a:rPr>
              <a:t> </a:t>
            </a:r>
            <a:r>
              <a:rPr lang="es-ES" sz="2600" b="0" dirty="0" err="1" smtClean="0">
                <a:solidFill>
                  <a:srgbClr val="0D88A5"/>
                </a:solidFill>
              </a:rPr>
              <a:t>information</a:t>
            </a:r>
            <a:r>
              <a:rPr lang="es-ES" sz="2600" b="0" dirty="0" smtClean="0">
                <a:solidFill>
                  <a:srgbClr val="0D88A5"/>
                </a:solidFill>
              </a:rPr>
              <a:t> </a:t>
            </a:r>
            <a:r>
              <a:rPr lang="es-ES" sz="2600" b="0" dirty="0" err="1" smtClean="0">
                <a:solidFill>
                  <a:srgbClr val="0D88A5"/>
                </a:solidFill>
              </a:rPr>
              <a:t>management</a:t>
            </a:r>
            <a:endParaRPr lang="es-ES" sz="2600" b="0" dirty="0" smtClean="0">
              <a:solidFill>
                <a:srgbClr val="0D88A5"/>
              </a:solidFill>
            </a:endParaRPr>
          </a:p>
          <a:p>
            <a:r>
              <a:rPr lang="es-ES" sz="2600" b="0" dirty="0" smtClean="0">
                <a:solidFill>
                  <a:srgbClr val="0D88A5"/>
                </a:solidFill>
              </a:rPr>
              <a:t>   </a:t>
            </a:r>
            <a:r>
              <a:rPr lang="en-GB" dirty="0" smtClean="0"/>
              <a:t>https://gaia.am.ub.es/Twiki/bin/view/GENIUS/</a:t>
            </a:r>
            <a:endParaRPr lang="es-ES" sz="5400" b="0" dirty="0" smtClean="0">
              <a:solidFill>
                <a:srgbClr val="0D88A5"/>
              </a:solidFill>
            </a:endParaRPr>
          </a:p>
          <a:p>
            <a:pPr marL="631825" lvl="1" indent="-174625">
              <a:buFont typeface="Arial" pitchFamily="34" charset="0"/>
              <a:buChar char="•"/>
            </a:pPr>
            <a:r>
              <a:rPr lang="es-ES" sz="2600" b="0" dirty="0" smtClean="0">
                <a:solidFill>
                  <a:srgbClr val="0D88A5"/>
                </a:solidFill>
              </a:rPr>
              <a:t> </a:t>
            </a:r>
            <a:r>
              <a:rPr lang="es-ES" sz="2600" dirty="0" smtClean="0">
                <a:solidFill>
                  <a:srgbClr val="0D88A5"/>
                </a:solidFill>
              </a:rPr>
              <a:t>SVN </a:t>
            </a:r>
            <a:r>
              <a:rPr lang="es-ES" sz="2600" b="0" dirty="0" err="1" smtClean="0">
                <a:solidFill>
                  <a:srgbClr val="0D88A5"/>
                </a:solidFill>
              </a:rPr>
              <a:t>Internal</a:t>
            </a:r>
            <a:r>
              <a:rPr lang="es-ES" sz="2600" b="0" dirty="0" smtClean="0">
                <a:solidFill>
                  <a:srgbClr val="0D88A5"/>
                </a:solidFill>
              </a:rPr>
              <a:t> </a:t>
            </a:r>
            <a:r>
              <a:rPr lang="es-ES" sz="2600" b="0" dirty="0" err="1" smtClean="0">
                <a:solidFill>
                  <a:srgbClr val="0D88A5"/>
                </a:solidFill>
              </a:rPr>
              <a:t>repository</a:t>
            </a:r>
            <a:r>
              <a:rPr lang="es-ES" sz="2600" b="0" dirty="0" smtClean="0">
                <a:solidFill>
                  <a:srgbClr val="0D88A5"/>
                </a:solidFill>
              </a:rPr>
              <a:t> </a:t>
            </a:r>
            <a:r>
              <a:rPr lang="es-ES" sz="2600" b="0" dirty="0" err="1" smtClean="0">
                <a:solidFill>
                  <a:srgbClr val="0D88A5"/>
                </a:solidFill>
              </a:rPr>
              <a:t>for</a:t>
            </a:r>
            <a:r>
              <a:rPr lang="es-ES" sz="2600" b="0" dirty="0" smtClean="0">
                <a:solidFill>
                  <a:srgbClr val="0D88A5"/>
                </a:solidFill>
              </a:rPr>
              <a:t> </a:t>
            </a:r>
            <a:r>
              <a:rPr lang="es-ES" sz="2600" b="0" dirty="0" err="1" smtClean="0">
                <a:solidFill>
                  <a:srgbClr val="0D88A5"/>
                </a:solidFill>
              </a:rPr>
              <a:t>file</a:t>
            </a:r>
            <a:r>
              <a:rPr lang="es-ES" sz="2600" b="0" dirty="0" smtClean="0">
                <a:solidFill>
                  <a:srgbClr val="0D88A5"/>
                </a:solidFill>
              </a:rPr>
              <a:t> </a:t>
            </a:r>
            <a:r>
              <a:rPr lang="es-ES" sz="2600" b="0" dirty="0" err="1" smtClean="0">
                <a:solidFill>
                  <a:srgbClr val="0D88A5"/>
                </a:solidFill>
              </a:rPr>
              <a:t>management</a:t>
            </a:r>
            <a:r>
              <a:rPr lang="es-ES" sz="2600" b="0" dirty="0" smtClean="0">
                <a:solidFill>
                  <a:srgbClr val="0D88A5"/>
                </a:solidFill>
              </a:rPr>
              <a:t> at UB server</a:t>
            </a:r>
          </a:p>
        </p:txBody>
      </p:sp>
      <p:pic>
        <p:nvPicPr>
          <p:cNvPr id="4" name="3 Imagen" descr="SVN1.png"/>
          <p:cNvPicPr>
            <a:picLocks noChangeAspect="1"/>
          </p:cNvPicPr>
          <p:nvPr/>
        </p:nvPicPr>
        <p:blipFill>
          <a:blip r:embed="rId3" cstate="print"/>
          <a:srcRect t="7864" r="41087" b="41942"/>
          <a:stretch>
            <a:fillRect/>
          </a:stretch>
        </p:blipFill>
        <p:spPr>
          <a:xfrm>
            <a:off x="5402434" y="3429000"/>
            <a:ext cx="2769966" cy="2642214"/>
          </a:xfrm>
          <a:prstGeom prst="rect">
            <a:avLst/>
          </a:prstGeom>
        </p:spPr>
      </p:pic>
      <p:pic>
        <p:nvPicPr>
          <p:cNvPr id="5" name="4 Imagen" descr="Twiki.png"/>
          <p:cNvPicPr>
            <a:picLocks noChangeAspect="1"/>
          </p:cNvPicPr>
          <p:nvPr/>
        </p:nvPicPr>
        <p:blipFill>
          <a:blip r:embed="rId4" cstate="print"/>
          <a:stretch>
            <a:fillRect/>
          </a:stretch>
        </p:blipFill>
        <p:spPr>
          <a:xfrm>
            <a:off x="1187624" y="3356992"/>
            <a:ext cx="3587048" cy="28952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Work - life balance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4" name="3 Rectángulo"/>
          <p:cNvSpPr/>
          <p:nvPr/>
        </p:nvSpPr>
        <p:spPr>
          <a:xfrm>
            <a:off x="251520" y="1124744"/>
            <a:ext cx="8640960" cy="4616648"/>
          </a:xfrm>
          <a:prstGeom prst="rect">
            <a:avLst/>
          </a:prstGeom>
        </p:spPr>
        <p:txBody>
          <a:bodyPr wrap="square">
            <a:spAutoFit/>
          </a:bodyPr>
          <a:lstStyle/>
          <a:p>
            <a:pPr algn="just">
              <a:buFont typeface="Arial" pitchFamily="34" charset="0"/>
              <a:buChar char="•"/>
            </a:pPr>
            <a:r>
              <a:rPr lang="en-GB" sz="2400" b="0" dirty="0" smtClean="0">
                <a:solidFill>
                  <a:srgbClr val="0D88A5"/>
                </a:solidFill>
              </a:rPr>
              <a:t> Commitments on DOW "5.1.Providing for good work–life balance" in GENIUS</a:t>
            </a:r>
            <a:r>
              <a:rPr lang="en-GB" sz="2000" b="0" i="1" dirty="0" smtClean="0">
                <a:solidFill>
                  <a:srgbClr val="0D88A5"/>
                </a:solidFill>
              </a:rPr>
              <a:t>: "One of the causes for the present distribution is the relatively more limited availability of women, many of who for whatever reason end up siding with their families and are less mobile, both nationally and internationally. In order to counter this, we propose to allow for more but shorter trips and *virtual international contacts*." </a:t>
            </a:r>
          </a:p>
          <a:p>
            <a:pPr algn="just">
              <a:buFont typeface="Arial" pitchFamily="34" charset="0"/>
              <a:buChar char="•"/>
            </a:pPr>
            <a:endParaRPr lang="en-GB" sz="1600" b="0" i="1" dirty="0" smtClean="0">
              <a:solidFill>
                <a:srgbClr val="0D88A5"/>
              </a:solidFill>
            </a:endParaRPr>
          </a:p>
          <a:p>
            <a:pPr algn="just">
              <a:buFont typeface="Arial" pitchFamily="34" charset="0"/>
              <a:buChar char="•"/>
            </a:pPr>
            <a:r>
              <a:rPr lang="en-GB" sz="2400" b="0" dirty="0" smtClean="0">
                <a:solidFill>
                  <a:srgbClr val="0D88A5"/>
                </a:solidFill>
              </a:rPr>
              <a:t> Required equipment to make this happen: </a:t>
            </a:r>
          </a:p>
          <a:p>
            <a:pPr lvl="1" algn="just">
              <a:buFont typeface="Arial" pitchFamily="34" charset="0"/>
              <a:buChar char="•"/>
            </a:pPr>
            <a:r>
              <a:rPr lang="en-GB" sz="2000" b="0" dirty="0" smtClean="0">
                <a:solidFill>
                  <a:srgbClr val="0D88A5"/>
                </a:solidFill>
              </a:rPr>
              <a:t> </a:t>
            </a:r>
            <a:r>
              <a:rPr lang="en-GB" sz="2000" dirty="0" err="1" smtClean="0">
                <a:solidFill>
                  <a:srgbClr val="0D88A5"/>
                </a:solidFill>
              </a:rPr>
              <a:t>Webex</a:t>
            </a:r>
            <a:r>
              <a:rPr lang="en-GB" sz="2000" b="0" dirty="0" smtClean="0">
                <a:solidFill>
                  <a:srgbClr val="0D88A5"/>
                </a:solidFill>
              </a:rPr>
              <a:t> licence for teleconferences and </a:t>
            </a:r>
          </a:p>
          <a:p>
            <a:pPr lvl="1" algn="just">
              <a:buFont typeface="Arial" pitchFamily="34" charset="0"/>
              <a:buChar char="•"/>
            </a:pPr>
            <a:r>
              <a:rPr lang="en-GB" sz="2000" b="0" dirty="0" smtClean="0">
                <a:solidFill>
                  <a:srgbClr val="0D88A5"/>
                </a:solidFill>
              </a:rPr>
              <a:t> Philips Conference </a:t>
            </a:r>
            <a:r>
              <a:rPr lang="en-GB" sz="2000" dirty="0" smtClean="0">
                <a:solidFill>
                  <a:srgbClr val="0D88A5"/>
                </a:solidFill>
              </a:rPr>
              <a:t>Microphone</a:t>
            </a:r>
            <a:r>
              <a:rPr lang="en-GB" sz="2000" b="0" dirty="0" smtClean="0">
                <a:solidFill>
                  <a:srgbClr val="0D88A5"/>
                </a:solidFill>
              </a:rPr>
              <a:t> LFH-9172 </a:t>
            </a:r>
          </a:p>
          <a:p>
            <a:pPr algn="just">
              <a:buFont typeface="Arial" pitchFamily="34" charset="0"/>
              <a:buChar char="•"/>
            </a:pPr>
            <a:endParaRPr lang="en-GB" sz="1600" b="0" dirty="0" smtClean="0">
              <a:solidFill>
                <a:srgbClr val="0D88A5"/>
              </a:solidFill>
            </a:endParaRPr>
          </a:p>
          <a:p>
            <a:pPr>
              <a:buFont typeface="Arial" pitchFamily="34" charset="0"/>
              <a:buChar char="•"/>
            </a:pPr>
            <a:r>
              <a:rPr lang="en-GB" sz="2400" b="0" dirty="0" smtClean="0">
                <a:solidFill>
                  <a:srgbClr val="0D88A5"/>
                </a:solidFill>
              </a:rPr>
              <a:t> </a:t>
            </a:r>
            <a:r>
              <a:rPr lang="en-GB" sz="2200" b="0" dirty="0">
                <a:solidFill>
                  <a:srgbClr val="0D88A5"/>
                </a:solidFill>
              </a:rPr>
              <a:t>Monthly progress tracking </a:t>
            </a:r>
            <a:r>
              <a:rPr lang="en-GB" sz="2200" b="0" dirty="0" smtClean="0">
                <a:solidFill>
                  <a:srgbClr val="0D88A5"/>
                </a:solidFill>
              </a:rPr>
              <a:t>teleconferences</a:t>
            </a:r>
            <a:endParaRPr lang="en-GB" sz="2200" b="0" dirty="0">
              <a:solidFill>
                <a:srgbClr val="0D88A5"/>
              </a:solidFill>
            </a:endParaRPr>
          </a:p>
          <a:p>
            <a:pPr marL="1257300" lvl="2" indent="-342900">
              <a:buFont typeface="Wingdings" panose="05000000000000000000" pitchFamily="2" charset="2"/>
              <a:buChar char="ü"/>
            </a:pPr>
            <a:r>
              <a:rPr lang="en-GB" sz="2200" b="0" dirty="0">
                <a:solidFill>
                  <a:srgbClr val="0D88A5"/>
                </a:solidFill>
              </a:rPr>
              <a:t>A total of </a:t>
            </a:r>
            <a:r>
              <a:rPr lang="en-GB" sz="2200" b="0" dirty="0">
                <a:solidFill>
                  <a:srgbClr val="FF0000"/>
                </a:solidFill>
              </a:rPr>
              <a:t>6</a:t>
            </a:r>
            <a:r>
              <a:rPr lang="en-GB" sz="2200" b="0" dirty="0" smtClean="0">
                <a:solidFill>
                  <a:srgbClr val="FF0000"/>
                </a:solidFill>
              </a:rPr>
              <a:t>0</a:t>
            </a:r>
            <a:r>
              <a:rPr lang="en-GB" sz="2200" b="0" dirty="0" smtClean="0">
                <a:solidFill>
                  <a:srgbClr val="0D88A5"/>
                </a:solidFill>
              </a:rPr>
              <a:t> teleconferences in the three years</a:t>
            </a:r>
            <a:endParaRPr lang="en-GB" sz="2200" b="0" dirty="0">
              <a:solidFill>
                <a:srgbClr val="0D88A5"/>
              </a:solidFill>
            </a:endParaRPr>
          </a:p>
          <a:p>
            <a:pPr algn="just">
              <a:buFont typeface="Arial" pitchFamily="34" charset="0"/>
              <a:buChar char="•"/>
            </a:pPr>
            <a:endParaRPr lang="en-GB" sz="2400" b="0" dirty="0" smtClean="0">
              <a:solidFill>
                <a:srgbClr val="0D88A5"/>
              </a:solidFill>
            </a:endParaRPr>
          </a:p>
        </p:txBody>
      </p:sp>
    </p:spTree>
    <p:extLst>
      <p:ext uri="{BB962C8B-B14F-4D97-AF65-F5344CB8AC3E}">
        <p14:creationId xmlns:p14="http://schemas.microsoft.com/office/powerpoint/2010/main" val="196933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4000" kern="0" dirty="0" err="1" smtClean="0">
                <a:solidFill>
                  <a:srgbClr val="429ED0"/>
                </a:solidFill>
                <a:effectLst>
                  <a:outerShdw blurRad="38100" dist="38100" dir="2700000" algn="tl">
                    <a:srgbClr val="C0C0C0"/>
                  </a:outerShdw>
                </a:effectLst>
                <a:latin typeface="+mj-lt"/>
                <a:ea typeface="+mj-ea"/>
                <a:cs typeface="+mj-cs"/>
              </a:rPr>
              <a:t>Meetings</a:t>
            </a:r>
            <a:r>
              <a:rPr lang="es-ES" sz="4000" kern="0" dirty="0" smtClean="0">
                <a:solidFill>
                  <a:srgbClr val="429ED0"/>
                </a:solidFill>
                <a:effectLst>
                  <a:outerShdw blurRad="38100" dist="38100" dir="2700000" algn="tl">
                    <a:srgbClr val="C0C0C0"/>
                  </a:outerShdw>
                </a:effectLst>
                <a:latin typeface="+mj-lt"/>
                <a:ea typeface="+mj-ea"/>
                <a:cs typeface="+mj-cs"/>
              </a:rPr>
              <a:t> and </a:t>
            </a:r>
            <a:r>
              <a:rPr lang="es-ES" sz="4000" kern="0" dirty="0" err="1" smtClean="0">
                <a:solidFill>
                  <a:srgbClr val="429ED0"/>
                </a:solidFill>
                <a:effectLst>
                  <a:outerShdw blurRad="38100" dist="38100" dir="2700000" algn="tl">
                    <a:srgbClr val="C0C0C0"/>
                  </a:outerShdw>
                </a:effectLst>
                <a:latin typeface="+mj-lt"/>
                <a:ea typeface="+mj-ea"/>
                <a:cs typeface="+mj-cs"/>
              </a:rPr>
              <a:t>telecons</a:t>
            </a:r>
            <a:endParaRPr lang="en-GB" sz="4000" kern="0" dirty="0" smtClean="0">
              <a:solidFill>
                <a:srgbClr val="429ED0"/>
              </a:solidFill>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4" name="3 Rectángulo"/>
          <p:cNvSpPr/>
          <p:nvPr/>
        </p:nvSpPr>
        <p:spPr>
          <a:xfrm>
            <a:off x="539552" y="980728"/>
            <a:ext cx="8136904" cy="5509200"/>
          </a:xfrm>
          <a:prstGeom prst="rect">
            <a:avLst/>
          </a:prstGeom>
        </p:spPr>
        <p:txBody>
          <a:bodyPr wrap="square">
            <a:spAutoFit/>
          </a:bodyPr>
          <a:lstStyle/>
          <a:p>
            <a:pPr lvl="1">
              <a:buFont typeface="Arial" pitchFamily="34" charset="0"/>
              <a:buChar char="•"/>
            </a:pPr>
            <a:r>
              <a:rPr lang="en-GB" sz="2200" dirty="0" smtClean="0">
                <a:solidFill>
                  <a:srgbClr val="0D88A5"/>
                </a:solidFill>
              </a:rPr>
              <a:t> </a:t>
            </a:r>
            <a:r>
              <a:rPr lang="en-GB" sz="2200" b="0" dirty="0">
                <a:solidFill>
                  <a:srgbClr val="0D88A5"/>
                </a:solidFill>
              </a:rPr>
              <a:t>KOM organized in </a:t>
            </a:r>
            <a:r>
              <a:rPr lang="en-GB" sz="2200" b="0" dirty="0" smtClean="0">
                <a:solidFill>
                  <a:srgbClr val="0D88A5"/>
                </a:solidFill>
              </a:rPr>
              <a:t>Barcelona (Dec 2013)</a:t>
            </a:r>
            <a:endParaRPr lang="en-GB" sz="2200" b="0" dirty="0">
              <a:solidFill>
                <a:srgbClr val="0D88A5"/>
              </a:solidFill>
            </a:endParaRPr>
          </a:p>
          <a:p>
            <a:pPr lvl="1">
              <a:buFont typeface="Arial" pitchFamily="34" charset="0"/>
              <a:buChar char="•"/>
            </a:pPr>
            <a:r>
              <a:rPr lang="en-GB" sz="2200" b="0" dirty="0">
                <a:solidFill>
                  <a:srgbClr val="0D88A5"/>
                </a:solidFill>
              </a:rPr>
              <a:t> </a:t>
            </a:r>
            <a:r>
              <a:rPr lang="en-GB" sz="2200" b="0" dirty="0" smtClean="0">
                <a:solidFill>
                  <a:srgbClr val="0D88A5"/>
                </a:solidFill>
              </a:rPr>
              <a:t>Joint </a:t>
            </a:r>
            <a:r>
              <a:rPr lang="en-GB" sz="2200" b="0" dirty="0">
                <a:solidFill>
                  <a:srgbClr val="0D88A5"/>
                </a:solidFill>
              </a:rPr>
              <a:t>Gaia </a:t>
            </a:r>
            <a:r>
              <a:rPr lang="en-GB" sz="2200" b="0" dirty="0" smtClean="0">
                <a:solidFill>
                  <a:srgbClr val="0D88A5"/>
                </a:solidFill>
              </a:rPr>
              <a:t>CU9-GENIUS </a:t>
            </a:r>
            <a:r>
              <a:rPr lang="en-GB" sz="2200" b="0" dirty="0">
                <a:solidFill>
                  <a:srgbClr val="0D88A5"/>
                </a:solidFill>
              </a:rPr>
              <a:t>meeting in order to fully integrate the GENIUS activities in the overall </a:t>
            </a:r>
            <a:r>
              <a:rPr lang="en-GB" sz="2200" b="0" dirty="0" smtClean="0">
                <a:solidFill>
                  <a:srgbClr val="0D88A5"/>
                </a:solidFill>
              </a:rPr>
              <a:t>Gaia DPAC </a:t>
            </a:r>
            <a:r>
              <a:rPr lang="en-GB" sz="2200" b="0" dirty="0">
                <a:solidFill>
                  <a:srgbClr val="0D88A5"/>
                </a:solidFill>
              </a:rPr>
              <a:t>effort, </a:t>
            </a:r>
            <a:r>
              <a:rPr lang="en-GB" sz="2200" b="0" dirty="0" smtClean="0">
                <a:solidFill>
                  <a:srgbClr val="0D88A5"/>
                </a:solidFill>
              </a:rPr>
              <a:t>(Vienna Jul 2014)</a:t>
            </a:r>
            <a:endParaRPr lang="en-GB" sz="2200" b="0" dirty="0">
              <a:solidFill>
                <a:srgbClr val="0D88A5"/>
              </a:solidFill>
            </a:endParaRPr>
          </a:p>
          <a:p>
            <a:pPr lvl="1">
              <a:buFont typeface="Arial" pitchFamily="34" charset="0"/>
              <a:buChar char="•"/>
            </a:pPr>
            <a:r>
              <a:rPr lang="en-GB" sz="2200" b="0" dirty="0" smtClean="0">
                <a:solidFill>
                  <a:srgbClr val="0D88A5"/>
                </a:solidFill>
              </a:rPr>
              <a:t> GENIUS First year review (Brussels Dec 2014) </a:t>
            </a:r>
          </a:p>
          <a:p>
            <a:pPr lvl="1">
              <a:buFont typeface="Arial" pitchFamily="34" charset="0"/>
              <a:buChar char="•"/>
            </a:pPr>
            <a:r>
              <a:rPr lang="en-GB" sz="2200" b="0" dirty="0" smtClean="0">
                <a:solidFill>
                  <a:srgbClr val="0D88A5"/>
                </a:solidFill>
              </a:rPr>
              <a:t> Gaia Archive Review #1: joint meeting with ESAC Science Archives (Madrid Jan 2015)</a:t>
            </a:r>
          </a:p>
          <a:p>
            <a:pPr lvl="1">
              <a:buFont typeface="Arial" pitchFamily="34" charset="0"/>
              <a:buChar char="•"/>
            </a:pPr>
            <a:r>
              <a:rPr lang="en-GB" sz="2200" b="0" dirty="0" smtClean="0">
                <a:solidFill>
                  <a:srgbClr val="0D88A5"/>
                </a:solidFill>
              </a:rPr>
              <a:t> Coordination meeting (ESA-GENIUS-CU9) for cross-match activities (Rome Feb 2015) </a:t>
            </a:r>
          </a:p>
          <a:p>
            <a:pPr lvl="1">
              <a:buFont typeface="Arial" pitchFamily="34" charset="0"/>
              <a:buChar char="•"/>
            </a:pPr>
            <a:r>
              <a:rPr lang="en-GB" sz="2200" b="0" dirty="0" smtClean="0">
                <a:solidFill>
                  <a:srgbClr val="0D88A5"/>
                </a:solidFill>
              </a:rPr>
              <a:t> Joint GENIUS-CU9 Plenary Meeting </a:t>
            </a:r>
            <a:r>
              <a:rPr lang="en-GB" sz="2200" b="0" dirty="0">
                <a:solidFill>
                  <a:srgbClr val="0D88A5"/>
                </a:solidFill>
              </a:rPr>
              <a:t>(</a:t>
            </a:r>
            <a:r>
              <a:rPr lang="en-GB" sz="2200" b="0" dirty="0" smtClean="0">
                <a:solidFill>
                  <a:srgbClr val="0D88A5"/>
                </a:solidFill>
              </a:rPr>
              <a:t>Barcelona Sep 2015)</a:t>
            </a:r>
          </a:p>
          <a:p>
            <a:pPr lvl="1">
              <a:buFont typeface="Arial" pitchFamily="34" charset="0"/>
              <a:buChar char="•"/>
            </a:pPr>
            <a:r>
              <a:rPr lang="en-GB" sz="2200" b="0" dirty="0" smtClean="0">
                <a:solidFill>
                  <a:srgbClr val="0D88A5"/>
                </a:solidFill>
              </a:rPr>
              <a:t> GENIUS Second </a:t>
            </a:r>
            <a:r>
              <a:rPr lang="en-GB" sz="2200" b="0" dirty="0">
                <a:solidFill>
                  <a:srgbClr val="0D88A5"/>
                </a:solidFill>
              </a:rPr>
              <a:t>year </a:t>
            </a:r>
            <a:r>
              <a:rPr lang="en-GB" sz="2200" b="0" dirty="0" smtClean="0">
                <a:solidFill>
                  <a:srgbClr val="0D88A5"/>
                </a:solidFill>
              </a:rPr>
              <a:t>review (Barcelona Oct 2015)</a:t>
            </a:r>
          </a:p>
          <a:p>
            <a:pPr lvl="1">
              <a:buFont typeface="Arial" pitchFamily="34" charset="0"/>
              <a:buChar char="•"/>
            </a:pPr>
            <a:r>
              <a:rPr lang="en-GB" sz="2200" b="0" dirty="0" smtClean="0">
                <a:solidFill>
                  <a:srgbClr val="0D88A5"/>
                </a:solidFill>
              </a:rPr>
              <a:t> Mid-term external review (Leiden Nov 2015) </a:t>
            </a:r>
          </a:p>
          <a:p>
            <a:pPr lvl="1">
              <a:buFont typeface="Arial" pitchFamily="34" charset="0"/>
              <a:buChar char="•"/>
            </a:pPr>
            <a:r>
              <a:rPr lang="en-GB" sz="2200" b="0" dirty="0" smtClean="0">
                <a:solidFill>
                  <a:srgbClr val="0D88A5"/>
                </a:solidFill>
              </a:rPr>
              <a:t> GENIUS Third year review (</a:t>
            </a:r>
            <a:r>
              <a:rPr lang="en-GB" sz="2200" b="0" dirty="0" err="1" smtClean="0">
                <a:solidFill>
                  <a:srgbClr val="0D88A5"/>
                </a:solidFill>
              </a:rPr>
              <a:t>Sitges</a:t>
            </a:r>
            <a:r>
              <a:rPr lang="en-GB" sz="2200" b="0" dirty="0" smtClean="0">
                <a:solidFill>
                  <a:srgbClr val="0D88A5"/>
                </a:solidFill>
              </a:rPr>
              <a:t> Jan 2017) </a:t>
            </a:r>
            <a:endParaRPr lang="en-GB" sz="2200" b="0" dirty="0">
              <a:solidFill>
                <a:srgbClr val="0D88A5"/>
              </a:solidFill>
            </a:endParaRPr>
          </a:p>
          <a:p>
            <a:pPr lvl="1">
              <a:buFont typeface="Arial" pitchFamily="34" charset="0"/>
              <a:buChar char="•"/>
            </a:pPr>
            <a:r>
              <a:rPr lang="en-GB" sz="2200" b="0" dirty="0" smtClean="0">
                <a:solidFill>
                  <a:schemeClr val="accent1">
                    <a:lumMod val="50000"/>
                  </a:schemeClr>
                </a:solidFill>
              </a:rPr>
              <a:t> External Advisory Board review, ?? </a:t>
            </a:r>
            <a:r>
              <a:rPr lang="en-GB" sz="2200" b="0" dirty="0">
                <a:solidFill>
                  <a:srgbClr val="FF0000"/>
                </a:solidFill>
              </a:rPr>
              <a:t>M</a:t>
            </a:r>
            <a:r>
              <a:rPr lang="en-GB" sz="2200" b="0" dirty="0" smtClean="0">
                <a:solidFill>
                  <a:srgbClr val="FF0000"/>
                </a:solidFill>
              </a:rPr>
              <a:t>arch </a:t>
            </a:r>
            <a:r>
              <a:rPr lang="en-GB" sz="2200" b="0" dirty="0" smtClean="0">
                <a:solidFill>
                  <a:srgbClr val="FF0000"/>
                </a:solidFill>
              </a:rPr>
              <a:t>2017</a:t>
            </a:r>
          </a:p>
          <a:p>
            <a:pPr lvl="1">
              <a:buFont typeface="Arial" pitchFamily="34" charset="0"/>
              <a:buChar char="•"/>
            </a:pPr>
            <a:r>
              <a:rPr lang="en-GB" sz="2200" b="0" dirty="0" smtClean="0">
                <a:solidFill>
                  <a:schemeClr val="accent1">
                    <a:lumMod val="50000"/>
                  </a:schemeClr>
                </a:solidFill>
              </a:rPr>
              <a:t> Final Review Meeting, Brussels </a:t>
            </a:r>
            <a:r>
              <a:rPr lang="en-GB" sz="2200" b="0" dirty="0" smtClean="0">
                <a:solidFill>
                  <a:srgbClr val="FF0000"/>
                </a:solidFill>
              </a:rPr>
              <a:t>end of </a:t>
            </a:r>
            <a:r>
              <a:rPr lang="en-GB" sz="2200" b="0" dirty="0">
                <a:solidFill>
                  <a:srgbClr val="FF0000"/>
                </a:solidFill>
              </a:rPr>
              <a:t>A</a:t>
            </a:r>
            <a:r>
              <a:rPr lang="en-GB" sz="2200" b="0" dirty="0" smtClean="0">
                <a:solidFill>
                  <a:srgbClr val="FF0000"/>
                </a:solidFill>
              </a:rPr>
              <a:t>pril </a:t>
            </a:r>
            <a:r>
              <a:rPr lang="en-GB" sz="2200" b="0" dirty="0" smtClean="0">
                <a:solidFill>
                  <a:srgbClr val="FF0000"/>
                </a:solidFill>
              </a:rPr>
              <a:t>2017</a:t>
            </a:r>
          </a:p>
          <a:p>
            <a:pPr lvl="1">
              <a:buFont typeface="Arial" pitchFamily="34" charset="0"/>
              <a:buChar char="•"/>
            </a:pPr>
            <a:endParaRPr lang="en-GB" sz="2200" b="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4000" kern="0" dirty="0" smtClean="0">
                <a:solidFill>
                  <a:srgbClr val="429ED0"/>
                </a:solidFill>
                <a:effectLst>
                  <a:outerShdw blurRad="38100" dist="38100" dir="2700000" algn="tl">
                    <a:srgbClr val="C0C0C0"/>
                  </a:outerShdw>
                </a:effectLst>
                <a:latin typeface="+mj-lt"/>
                <a:ea typeface="+mj-ea"/>
                <a:cs typeface="+mj-cs"/>
              </a:rPr>
              <a:t>Reporting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3" name="2 Rectángulo"/>
          <p:cNvSpPr/>
          <p:nvPr/>
        </p:nvSpPr>
        <p:spPr>
          <a:xfrm>
            <a:off x="899592" y="980728"/>
            <a:ext cx="7200800" cy="4585871"/>
          </a:xfrm>
          <a:prstGeom prst="rect">
            <a:avLst/>
          </a:prstGeom>
        </p:spPr>
        <p:txBody>
          <a:bodyPr wrap="square">
            <a:spAutoFit/>
          </a:bodyPr>
          <a:lstStyle/>
          <a:p>
            <a:pPr algn="just">
              <a:buFont typeface="Arial" pitchFamily="34" charset="0"/>
              <a:buChar char="•"/>
            </a:pPr>
            <a:r>
              <a:rPr lang="en-GB" sz="2400" b="0" dirty="0" smtClean="0">
                <a:solidFill>
                  <a:srgbClr val="0D88A5"/>
                </a:solidFill>
              </a:rPr>
              <a:t> We have developed a reporting system where we report every three months to the project officer from the information collected by each WP on our </a:t>
            </a:r>
            <a:r>
              <a:rPr lang="en-GB" sz="2400" b="0" dirty="0" err="1" smtClean="0">
                <a:solidFill>
                  <a:srgbClr val="0D88A5"/>
                </a:solidFill>
              </a:rPr>
              <a:t>Twiki</a:t>
            </a:r>
            <a:r>
              <a:rPr lang="en-GB" sz="2000" b="0" dirty="0" smtClean="0">
                <a:solidFill>
                  <a:srgbClr val="0D88A5"/>
                </a:solidFill>
              </a:rPr>
              <a:t>..</a:t>
            </a:r>
          </a:p>
          <a:p>
            <a:pPr algn="just">
              <a:buFont typeface="Arial" pitchFamily="34" charset="0"/>
              <a:buChar char="•"/>
            </a:pPr>
            <a:endParaRPr lang="en-GB" sz="1600" b="0" i="1" dirty="0" smtClean="0">
              <a:solidFill>
                <a:srgbClr val="0D88A5"/>
              </a:solidFill>
            </a:endParaRP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1 – May 2014</a:t>
            </a: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2 – First year report Nov 2014</a:t>
            </a: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3 – May 2015</a:t>
            </a: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4 – Second year repot Oct 2015</a:t>
            </a: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5 – May 2016</a:t>
            </a:r>
          </a:p>
          <a:p>
            <a:pPr algn="just">
              <a:buFont typeface="Arial" pitchFamily="34" charset="0"/>
              <a:buChar char="•"/>
            </a:pPr>
            <a:r>
              <a:rPr lang="en-GB" sz="2000" b="0" dirty="0" smtClean="0">
                <a:solidFill>
                  <a:srgbClr val="0D88A5"/>
                </a:solidFill>
              </a:rPr>
              <a:t> </a:t>
            </a:r>
            <a:r>
              <a:rPr lang="en-GB" sz="2000" b="0" dirty="0" err="1" smtClean="0">
                <a:solidFill>
                  <a:srgbClr val="0D88A5"/>
                </a:solidFill>
              </a:rPr>
              <a:t>Semestral</a:t>
            </a:r>
            <a:r>
              <a:rPr lang="en-GB" sz="2000" b="0" dirty="0" smtClean="0">
                <a:solidFill>
                  <a:srgbClr val="0D88A5"/>
                </a:solidFill>
              </a:rPr>
              <a:t> report 6 – Dec 2016</a:t>
            </a:r>
          </a:p>
          <a:p>
            <a:pPr algn="just">
              <a:buFont typeface="Arial" pitchFamily="34" charset="0"/>
              <a:buChar char="•"/>
            </a:pPr>
            <a:endParaRPr lang="es-ES" sz="2000" b="0" dirty="0" smtClean="0">
              <a:solidFill>
                <a:srgbClr val="0D88A5"/>
              </a:solidFill>
            </a:endParaRPr>
          </a:p>
          <a:p>
            <a:pPr marL="342900" indent="-342900" algn="just">
              <a:buFont typeface="Symbol"/>
              <a:buChar char="Þ"/>
            </a:pPr>
            <a:r>
              <a:rPr lang="en-GB" sz="2000" b="0" dirty="0" smtClean="0">
                <a:solidFill>
                  <a:srgbClr val="FF0000"/>
                </a:solidFill>
              </a:rPr>
              <a:t>Pending trimestral reports </a:t>
            </a:r>
          </a:p>
          <a:p>
            <a:pPr marL="800100" lvl="1" indent="-342900" algn="just">
              <a:buFont typeface="Symbol"/>
              <a:buChar char="Þ"/>
            </a:pPr>
            <a:r>
              <a:rPr lang="en-GB" sz="2000" b="0" dirty="0" smtClean="0">
                <a:solidFill>
                  <a:srgbClr val="FF0000"/>
                </a:solidFill>
              </a:rPr>
              <a:t>October – December 2016</a:t>
            </a:r>
          </a:p>
          <a:p>
            <a:pPr marL="800100" lvl="1" indent="-342900" algn="just">
              <a:buFont typeface="Symbol"/>
              <a:buChar char="Þ"/>
            </a:pPr>
            <a:r>
              <a:rPr lang="en-GB" sz="2000" b="0" dirty="0" smtClean="0">
                <a:solidFill>
                  <a:srgbClr val="FF0000"/>
                </a:solidFill>
              </a:rPr>
              <a:t>January – March 2017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457200" y="116632"/>
            <a:ext cx="8229600" cy="8203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4000" kern="0" dirty="0" err="1" smtClean="0">
                <a:solidFill>
                  <a:srgbClr val="429ED0"/>
                </a:solidFill>
                <a:effectLst>
                  <a:outerShdw blurRad="38100" dist="38100" dir="2700000" algn="tl">
                    <a:srgbClr val="C0C0C0"/>
                  </a:outerShdw>
                </a:effectLst>
                <a:latin typeface="+mj-lt"/>
                <a:ea typeface="+mj-ea"/>
                <a:cs typeface="+mj-cs"/>
              </a:rPr>
              <a:t>Effort</a:t>
            </a:r>
            <a:endParaRPr lang="en-GB" sz="4000" kern="0" dirty="0" smtClean="0">
              <a:solidFill>
                <a:srgbClr val="429ED0"/>
              </a:solidFill>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GB" b="0" kern="0" dirty="0">
              <a:solidFill>
                <a:srgbClr val="429ED0"/>
              </a:solidFill>
              <a:effectLst>
                <a:outerShdw blurRad="38100" dist="38100" dir="2700000" algn="tl">
                  <a:srgbClr val="C0C0C0"/>
                </a:outerShdw>
              </a:effectLst>
              <a:latin typeface="+mj-lt"/>
              <a:ea typeface="+mj-ea"/>
              <a:cs typeface="+mj-cs"/>
            </a:endParaRPr>
          </a:p>
        </p:txBody>
      </p:sp>
      <p:sp>
        <p:nvSpPr>
          <p:cNvPr id="7" name="6 CuadroTexto"/>
          <p:cNvSpPr txBox="1"/>
          <p:nvPr/>
        </p:nvSpPr>
        <p:spPr bwMode="auto">
          <a:xfrm>
            <a:off x="1991325" y="5229200"/>
            <a:ext cx="4668907" cy="341632"/>
          </a:xfrm>
          <a:prstGeom prst="rect">
            <a:avLst/>
          </a:prstGeom>
          <a:noFill/>
          <a:ln w="9525">
            <a:noFill/>
            <a:miter lim="800000"/>
            <a:headEnd/>
            <a:tailEnd/>
          </a:ln>
        </p:spPr>
        <p:txBody>
          <a:bodyPr wrap="none" rtlCol="0">
            <a:spAutoFit/>
          </a:bodyPr>
          <a:lstStyle/>
          <a:p>
            <a:pPr algn="just">
              <a:lnSpc>
                <a:spcPct val="90000"/>
              </a:lnSpc>
            </a:pPr>
            <a:r>
              <a:rPr lang="en-GB" sz="1800" dirty="0" smtClean="0">
                <a:solidFill>
                  <a:srgbClr val="4FAED9"/>
                </a:solidFill>
              </a:rPr>
              <a:t>Effort of all the nodes per WP (% of total)</a:t>
            </a:r>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5085" t="10667" r="11381" b="64000"/>
          <a:stretch/>
        </p:blipFill>
        <p:spPr>
          <a:xfrm>
            <a:off x="347508" y="980728"/>
            <a:ext cx="8544972" cy="41629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bwMode="auto">
          <a:xfrm>
            <a:off x="1437617" y="6021288"/>
            <a:ext cx="5519973" cy="341632"/>
          </a:xfrm>
          <a:prstGeom prst="rect">
            <a:avLst/>
          </a:prstGeom>
          <a:noFill/>
          <a:ln w="9525">
            <a:noFill/>
            <a:miter lim="800000"/>
            <a:headEnd/>
            <a:tailEnd/>
          </a:ln>
        </p:spPr>
        <p:txBody>
          <a:bodyPr wrap="none" rtlCol="0">
            <a:spAutoFit/>
          </a:bodyPr>
          <a:lstStyle/>
          <a:p>
            <a:pPr algn="just">
              <a:lnSpc>
                <a:spcPct val="90000"/>
              </a:lnSpc>
            </a:pPr>
            <a:r>
              <a:rPr lang="en-GB" sz="1800" dirty="0" smtClean="0">
                <a:solidFill>
                  <a:srgbClr val="0070C0"/>
                </a:solidFill>
              </a:rPr>
              <a:t>Total </a:t>
            </a:r>
            <a:r>
              <a:rPr lang="en-GB" sz="1800" dirty="0" smtClean="0">
                <a:solidFill>
                  <a:srgbClr val="4FAED9"/>
                </a:solidFill>
              </a:rPr>
              <a:t>project effort in pm, </a:t>
            </a:r>
            <a:r>
              <a:rPr lang="en-GB" sz="1800" dirty="0" smtClean="0">
                <a:solidFill>
                  <a:srgbClr val="00B050"/>
                </a:solidFill>
              </a:rPr>
              <a:t>1</a:t>
            </a:r>
            <a:r>
              <a:rPr lang="en-GB" sz="1800" baseline="30000" dirty="0" smtClean="0">
                <a:solidFill>
                  <a:srgbClr val="00B050"/>
                </a:solidFill>
              </a:rPr>
              <a:t>st</a:t>
            </a:r>
            <a:r>
              <a:rPr lang="en-GB" sz="1800" dirty="0" smtClean="0">
                <a:solidFill>
                  <a:schemeClr val="accent1"/>
                </a:solidFill>
              </a:rPr>
              <a:t> </a:t>
            </a:r>
            <a:r>
              <a:rPr lang="en-GB" sz="1800" dirty="0" smtClean="0">
                <a:solidFill>
                  <a:srgbClr val="4FAED9"/>
                </a:solidFill>
              </a:rPr>
              <a:t>and </a:t>
            </a:r>
            <a:r>
              <a:rPr lang="en-GB" sz="1800" dirty="0" smtClean="0">
                <a:solidFill>
                  <a:srgbClr val="C00000"/>
                </a:solidFill>
              </a:rPr>
              <a:t>2</a:t>
            </a:r>
            <a:r>
              <a:rPr lang="en-GB" sz="1800" baseline="30000" dirty="0" smtClean="0">
                <a:solidFill>
                  <a:srgbClr val="C00000"/>
                </a:solidFill>
              </a:rPr>
              <a:t>nd</a:t>
            </a:r>
            <a:r>
              <a:rPr lang="en-GB" sz="1800" dirty="0" smtClean="0">
                <a:solidFill>
                  <a:srgbClr val="C00000"/>
                </a:solidFill>
              </a:rPr>
              <a:t> </a:t>
            </a:r>
            <a:r>
              <a:rPr lang="en-GB" sz="1800" dirty="0" smtClean="0">
                <a:solidFill>
                  <a:srgbClr val="4FAED9"/>
                </a:solidFill>
              </a:rPr>
              <a:t>year effort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75270"/>
            <a:ext cx="7460093" cy="502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JOCS'05">
  <a:themeElements>
    <a:clrScheme name="Plantilla JOCS'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ntilla JOCS'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rgbClr val="FF6600"/>
            </a:gs>
            <a:gs pos="100000">
              <a:schemeClr val="bg1"/>
            </a:gs>
          </a:gsLst>
          <a:lin ang="0" scaled="1"/>
        </a:gra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1">
          <a:gsLst>
            <a:gs pos="0">
              <a:schemeClr val="bg1"/>
            </a:gs>
            <a:gs pos="50000">
              <a:srgbClr val="FF6600"/>
            </a:gs>
            <a:gs pos="100000">
              <a:schemeClr val="bg1"/>
            </a:gs>
          </a:gsLst>
          <a:lin ang="0" scaled="1"/>
        </a:gra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defRPr>
        </a:defPPr>
      </a:lstStyle>
    </a:lnDef>
    <a:txDef>
      <a:spPr bwMode="auto">
        <a:noFill/>
        <a:ln w="9525">
          <a:noFill/>
          <a:miter lim="800000"/>
          <a:headEnd/>
          <a:tailEnd/>
        </a:ln>
      </a:spPr>
      <a:bodyPr wrap="square">
        <a:spAutoFit/>
      </a:bodyPr>
      <a:lstStyle>
        <a:defPPr algn="ctr">
          <a:lnSpc>
            <a:spcPct val="90000"/>
          </a:lnSpc>
          <a:defRPr sz="4000" dirty="0" smtClean="0">
            <a:solidFill>
              <a:srgbClr val="4FAED9"/>
            </a:solidFill>
          </a:defRPr>
        </a:defPPr>
      </a:lstStyle>
    </a:txDef>
  </a:objectDefaults>
  <a:extraClrSchemeLst>
    <a:extraClrScheme>
      <a:clrScheme name="Plantilla JOCS'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 JOCS'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 JOCS'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 JOCS'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 JOCS'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 JOCS'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 JOCS'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\\TIBIDABO\depts\Promocio\Documentacio\Congressos, jornades i trobades\2005\JOCS\PONÈNCIES\Plantilla JOCS'05.pot</Template>
  <TotalTime>3448</TotalTime>
  <Words>985</Words>
  <Application>Microsoft Office PowerPoint</Application>
  <PresentationFormat>Presentación en pantalla (4:3)</PresentationFormat>
  <Paragraphs>190</Paragraphs>
  <Slides>19</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Plantilla JOCS'05</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CESCA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Títol Nom i cognoms Institució</dc:title>
  <dc:creator>ssalgado</dc:creator>
  <cp:lastModifiedBy>hpc</cp:lastModifiedBy>
  <cp:revision>490</cp:revision>
  <dcterms:created xsi:type="dcterms:W3CDTF">2007-07-27T09:26:22Z</dcterms:created>
  <dcterms:modified xsi:type="dcterms:W3CDTF">2017-01-25T12:52:19Z</dcterms:modified>
</cp:coreProperties>
</file>